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56"/>
  </p:notesMasterIdLst>
  <p:handoutMasterIdLst>
    <p:handoutMasterId r:id="rId57"/>
  </p:handoutMasterIdLst>
  <p:sldIdLst>
    <p:sldId id="601" r:id="rId5"/>
    <p:sldId id="604" r:id="rId6"/>
    <p:sldId id="605" r:id="rId7"/>
    <p:sldId id="606" r:id="rId8"/>
    <p:sldId id="607" r:id="rId9"/>
    <p:sldId id="608" r:id="rId10"/>
    <p:sldId id="609" r:id="rId11"/>
    <p:sldId id="610" r:id="rId12"/>
    <p:sldId id="611" r:id="rId13"/>
    <p:sldId id="618" r:id="rId14"/>
    <p:sldId id="619" r:id="rId15"/>
    <p:sldId id="620" r:id="rId16"/>
    <p:sldId id="621" r:id="rId17"/>
    <p:sldId id="617" r:id="rId18"/>
    <p:sldId id="622" r:id="rId19"/>
    <p:sldId id="623" r:id="rId20"/>
    <p:sldId id="624" r:id="rId21"/>
    <p:sldId id="625" r:id="rId22"/>
    <p:sldId id="626" r:id="rId23"/>
    <p:sldId id="627" r:id="rId24"/>
    <p:sldId id="628" r:id="rId25"/>
    <p:sldId id="629" r:id="rId26"/>
    <p:sldId id="630" r:id="rId27"/>
    <p:sldId id="631" r:id="rId28"/>
    <p:sldId id="632" r:id="rId29"/>
    <p:sldId id="633" r:id="rId30"/>
    <p:sldId id="634" r:id="rId31"/>
    <p:sldId id="635" r:id="rId32"/>
    <p:sldId id="636" r:id="rId33"/>
    <p:sldId id="637" r:id="rId34"/>
    <p:sldId id="638" r:id="rId35"/>
    <p:sldId id="639" r:id="rId36"/>
    <p:sldId id="640" r:id="rId37"/>
    <p:sldId id="641" r:id="rId38"/>
    <p:sldId id="642" r:id="rId39"/>
    <p:sldId id="643" r:id="rId40"/>
    <p:sldId id="644" r:id="rId41"/>
    <p:sldId id="645" r:id="rId42"/>
    <p:sldId id="646" r:id="rId43"/>
    <p:sldId id="460" r:id="rId44"/>
    <p:sldId id="602" r:id="rId45"/>
    <p:sldId id="603" r:id="rId46"/>
    <p:sldId id="647" r:id="rId47"/>
    <p:sldId id="648" r:id="rId48"/>
    <p:sldId id="649" r:id="rId49"/>
    <p:sldId id="546" r:id="rId50"/>
    <p:sldId id="612" r:id="rId51"/>
    <p:sldId id="613" r:id="rId52"/>
    <p:sldId id="614" r:id="rId53"/>
    <p:sldId id="615" r:id="rId54"/>
    <p:sldId id="616" r:id="rId55"/>
  </p:sldIdLst>
  <p:sldSz cx="9144000" cy="6858000" type="screen4x3"/>
  <p:notesSz cx="9928225" cy="6797675"/>
  <p:custDataLst>
    <p:tags r:id="rId58"/>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PC" initials="H" lastIdx="3" clrIdx="0">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814" autoAdjust="0"/>
    <p:restoredTop sz="94646" autoAdjust="0"/>
  </p:normalViewPr>
  <p:slideViewPr>
    <p:cSldViewPr>
      <p:cViewPr varScale="1">
        <p:scale>
          <a:sx n="63" d="100"/>
          <a:sy n="63" d="100"/>
        </p:scale>
        <p:origin x="1830"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gs" Target="tags/tag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09/06/2017</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6/9/2017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724662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445335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856905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518364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078639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507768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1570872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42764768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5202043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917801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881237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280192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3630641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42378009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225649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6926690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499395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824501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2032028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5796678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6552186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0402028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2300266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4466600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6800605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5282989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6467379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73552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2888640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5360748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4263548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1001389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5043116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5862760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3891959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1271715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1271715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127171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9225393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1271715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127171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473281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5219047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slide" Target="../slides/slide42.xml"/><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24948"/>
            <a:ext cx="7382054" cy="667748"/>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1346941" y="692696"/>
            <a:ext cx="163557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3.1 – Types of Access</a:t>
            </a:r>
            <a:endParaRPr lang="en-GB" sz="2000" b="1" dirty="0">
              <a:latin typeface="Arial" panose="020B0604020202020204" pitchFamily="34" charset="0"/>
              <a:cs typeface="Arial" panose="020B0604020202020204" pitchFamily="34" charset="0"/>
            </a:endParaRPr>
          </a:p>
        </p:txBody>
      </p:sp>
      <p:sp>
        <p:nvSpPr>
          <p:cNvPr id="7" name="Round Same Side Corner Rectangle 6">
            <a:hlinkClick r:id="" action="ppaction://noaction"/>
          </p:cNvPr>
          <p:cNvSpPr/>
          <p:nvPr/>
        </p:nvSpPr>
        <p:spPr>
          <a:xfrm>
            <a:off x="3048033" y="692696"/>
            <a:ext cx="120011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3.2 - Magnetic</a:t>
            </a:r>
            <a:endParaRPr lang="en-GB" sz="2000" b="1" dirty="0">
              <a:latin typeface="Arial" panose="020B0604020202020204" pitchFamily="34" charset="0"/>
              <a:cs typeface="Arial" panose="020B0604020202020204" pitchFamily="34" charset="0"/>
            </a:endParaRPr>
          </a:p>
        </p:txBody>
      </p:sp>
      <p:sp>
        <p:nvSpPr>
          <p:cNvPr id="8" name="Round Same Side Corner Rectangle 7">
            <a:hlinkClick r:id="rId3" action="ppaction://hlinksldjump"/>
          </p:cNvPr>
          <p:cNvSpPr/>
          <p:nvPr/>
        </p:nvSpPr>
        <p:spPr>
          <a:xfrm>
            <a:off x="250754" y="692696"/>
            <a:ext cx="1030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Glossary</a:t>
            </a:r>
            <a:endParaRPr lang="en-GB" sz="2400"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4313671" y="692696"/>
            <a:ext cx="105690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3.3 - Optical</a:t>
            </a:r>
            <a:endParaRPr lang="en-GB" sz="2000" b="1" dirty="0">
              <a:latin typeface="Arial" panose="020B0604020202020204" pitchFamily="34" charset="0"/>
              <a:cs typeface="Arial" panose="020B0604020202020204" pitchFamily="34" charset="0"/>
            </a:endParaRPr>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4" cstate="print">
            <a:extLst>
              <a:ext uri="{28A0092B-C50C-407E-A947-70E740481C1C}">
                <a14:useLocalDpi xmlns:a14="http://schemas.microsoft.com/office/drawing/2010/main" val="0"/>
              </a:ext>
            </a:extLst>
          </a:blip>
          <a:stretch>
            <a:fillRect/>
          </a:stretch>
        </p:blipFill>
        <p:spPr>
          <a:xfrm>
            <a:off x="7724157" y="44624"/>
            <a:ext cx="1384347" cy="1007391"/>
          </a:xfrm>
          <a:prstGeom prst="rect">
            <a:avLst/>
          </a:prstGeom>
        </p:spPr>
      </p:pic>
      <p:sp>
        <p:nvSpPr>
          <p:cNvPr id="14" name="Round Same Side Corner Rectangle 13">
            <a:hlinkClick r:id="" action="ppaction://noaction"/>
          </p:cNvPr>
          <p:cNvSpPr/>
          <p:nvPr userDrawn="1"/>
        </p:nvSpPr>
        <p:spPr>
          <a:xfrm>
            <a:off x="5436096" y="692696"/>
            <a:ext cx="1440160"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Exam Question</a:t>
            </a:r>
            <a:endParaRPr lang="en-GB" sz="24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214343"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6"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9" r:id="rId2"/>
    <p:sldLayoutId id="2147483711" r:id="rId3"/>
    <p:sldLayoutId id="2147483713" r:id="rId4"/>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slide" Target="slide4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hyperlink" Target="CiDA%20-%20Unit%2002%20-%20LO1%20-%20Getting%20Organised.pptx"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slide" Target="slide42.xml"/></Relationships>
</file>

<file path=ppt/slides/_rels/slide2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8" Type="http://schemas.openxmlformats.org/officeDocument/2006/relationships/hyperlink" Target="Chapter%2003/3.3.2%20-%20CDs%20and%20DVDs.mp4" TargetMode="External"/><Relationship Id="rId3" Type="http://schemas.openxmlformats.org/officeDocument/2006/relationships/slideLayout" Target="../slideLayouts/slideLayout3.xml"/><Relationship Id="rId7" Type="http://schemas.openxmlformats.org/officeDocument/2006/relationships/image" Target="../media/image16.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gif"/><Relationship Id="rId5" Type="http://schemas.openxmlformats.org/officeDocument/2006/relationships/slide" Target="slide42.xml"/><Relationship Id="rId4" Type="http://schemas.openxmlformats.org/officeDocument/2006/relationships/notesSlide" Target="../notesSlides/notesSlide25.xml"/><Relationship Id="rId9" Type="http://schemas.openxmlformats.org/officeDocument/2006/relationships/image" Target="../media/image17.png"/></Relationships>
</file>

<file path=ppt/slides/_rels/slide26.xml.rels><?xml version="1.0" encoding="UTF-8" standalone="yes"?>
<Relationships xmlns="http://schemas.openxmlformats.org/package/2006/relationships"><Relationship Id="rId8" Type="http://schemas.openxmlformats.org/officeDocument/2006/relationships/hyperlink" Target="Chapter%2003/3.3.2%20-%20CDs%20and%20DVDs.mp4" TargetMode="External"/><Relationship Id="rId3" Type="http://schemas.openxmlformats.org/officeDocument/2006/relationships/slideLayout" Target="../slideLayouts/slideLayout3.xml"/><Relationship Id="rId7" Type="http://schemas.openxmlformats.org/officeDocument/2006/relationships/image" Target="../media/image16.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gif"/><Relationship Id="rId5" Type="http://schemas.openxmlformats.org/officeDocument/2006/relationships/slide" Target="slide42.xml"/><Relationship Id="rId4" Type="http://schemas.openxmlformats.org/officeDocument/2006/relationships/notesSlide" Target="../notesSlides/notesSlide26.xml"/><Relationship Id="rId9"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gif"/></Relationships>
</file>

<file path=ppt/slides/_rels/slide28.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gif"/></Relationships>
</file>

<file path=ppt/slides/_rels/slide2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3.xml"/><Relationship Id="rId7" Type="http://schemas.openxmlformats.org/officeDocument/2006/relationships/hyperlink" Target="Chapter%2003/3.3.2%20-%20CDs%20and%20DVDs.mp4" TargetMode="Externa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2.jpeg"/><Relationship Id="rId5" Type="http://schemas.openxmlformats.org/officeDocument/2006/relationships/slide" Target="slide42.xml"/><Relationship Id="rId10" Type="http://schemas.openxmlformats.org/officeDocument/2006/relationships/image" Target="../media/image25.jpeg"/><Relationship Id="rId4" Type="http://schemas.openxmlformats.org/officeDocument/2006/relationships/notesSlide" Target="../notesSlides/notesSlide31.xml"/><Relationship Id="rId9" Type="http://schemas.openxmlformats.org/officeDocument/2006/relationships/image" Target="../media/image24.jpeg"/></Relationships>
</file>

<file path=ppt/slides/_rels/slide32.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slideLayout" Target="../slideLayouts/slideLayout3.xml"/><Relationship Id="rId7" Type="http://schemas.openxmlformats.org/officeDocument/2006/relationships/image" Target="../media/image23.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Chapter%2003/3.3.2%20-%20CDs%20and%20DVDs.mp4" TargetMode="External"/><Relationship Id="rId5" Type="http://schemas.openxmlformats.org/officeDocument/2006/relationships/slide" Target="slide42.xml"/><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3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28.gif"/></Relationships>
</file>

<file path=ppt/slides/_rels/slide3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gif"/></Relationships>
</file>

<file path=ppt/slides/_rels/slide37.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hyperlink" Target="Chapter%2003/3.3.2%20-%20Future.mp4" TargetMode="External"/><Relationship Id="rId3" Type="http://schemas.microsoft.com/office/2007/relationships/media" Target="../media/media4.mp4"/><Relationship Id="rId7" Type="http://schemas.openxmlformats.org/officeDocument/2006/relationships/slide" Target="slide4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38.xml"/><Relationship Id="rId11" Type="http://schemas.openxmlformats.org/officeDocument/2006/relationships/image" Target="../media/image31.png"/><Relationship Id="rId5" Type="http://schemas.openxmlformats.org/officeDocument/2006/relationships/slideLayout" Target="../slideLayouts/slideLayout3.xml"/><Relationship Id="rId10" Type="http://schemas.openxmlformats.org/officeDocument/2006/relationships/image" Target="../media/image30.png"/><Relationship Id="rId4" Type="http://schemas.openxmlformats.org/officeDocument/2006/relationships/video" Target="../media/media4.mp4"/><Relationship Id="rId9" Type="http://schemas.openxmlformats.org/officeDocument/2006/relationships/hyperlink" Target="Chapter%2003/3.2.2%20-%20Future%202.mp4" TargetMode="External"/></Relationships>
</file>

<file path=ppt/slides/_rels/slide3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slide" Target="slide42.xm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slide" Target="slide42.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33.jpeg"/><Relationship Id="rId4" Type="http://schemas.openxmlformats.org/officeDocument/2006/relationships/slide" Target="slide42.xml"/></Relationships>
</file>

<file path=ppt/slides/_rels/slide4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32.jpeg"/><Relationship Id="rId4" Type="http://schemas.openxmlformats.org/officeDocument/2006/relationships/image" Target="../media/image33.jpeg"/></Relationships>
</file>

<file path=ppt/slides/_rels/slide4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5.xml"/><Relationship Id="rId1" Type="http://schemas.openxmlformats.org/officeDocument/2006/relationships/slideLayout" Target="../slideLayouts/slideLayout3.xml"/><Relationship Id="rId5" Type="http://schemas.openxmlformats.org/officeDocument/2006/relationships/image" Target="../media/image35.jpeg"/><Relationship Id="rId4" Type="http://schemas.openxmlformats.org/officeDocument/2006/relationships/image" Target="../media/image34.gif"/></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3.xml"/><Relationship Id="rId5" Type="http://schemas.openxmlformats.org/officeDocument/2006/relationships/slide" Target="slide42.xm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hyperlink" Target="1.5%20-%20Tasks/1.5%20-%20End%20of%20Unit%20-%20Paper%202%20-%20Exam.docx" TargetMode="External"/><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hyperlink" Target="1.5%20-%20Tasks/1.5%20-%20End%20of%20Unit%20-%20Paper%202%20-%20Exam.docx" TargetMode="External"/><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hyperlink" Target="1.5%20-%20Tasks/1.5%20-%20End%20of%20Unit%20-%20Paper%202%20-%20Exam.docx" TargetMode="Externa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hyperlink" Target="1.5%20-%20Tasks/1.5%20-%20End%20of%20Unit%20-%20Paper%202%20-%20Exam.docx" TargetMode="External"/><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hyperlink" Target="1.5%20-%20Tasks/1.5%20-%20End%20of%20Unit%20-%20Paper%202%20-%20Exam.docx" TargetMode="External"/><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slide" Target="slide4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slide" Target="slide4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slide" Target="slide4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260648"/>
            <a:ext cx="8496944" cy="219566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pic>
        <p:nvPicPr>
          <p:cNvPr id="9" name="Picture 8" descr="111004 logo tbs rehab slogan and  hi def.jpg"/>
          <p:cNvPicPr/>
          <p:nvPr/>
        </p:nvPicPr>
        <p:blipFill>
          <a:blip r:embed="rId3" cstate="print">
            <a:extLst>
              <a:ext uri="{28A0092B-C50C-407E-A947-70E740481C1C}">
                <a14:useLocalDpi xmlns:a14="http://schemas.microsoft.com/office/drawing/2010/main" val="0"/>
              </a:ext>
            </a:extLst>
          </a:blip>
          <a:stretch>
            <a:fillRect/>
          </a:stretch>
        </p:blipFill>
        <p:spPr>
          <a:xfrm>
            <a:off x="395536" y="548680"/>
            <a:ext cx="2507456" cy="1815872"/>
          </a:xfrm>
          <a:prstGeom prst="rect">
            <a:avLst/>
          </a:prstGeom>
        </p:spPr>
      </p:pic>
      <p:sp>
        <p:nvSpPr>
          <p:cNvPr id="3" name="Subtitle 2"/>
          <p:cNvSpPr>
            <a:spLocks noGrp="1"/>
          </p:cNvSpPr>
          <p:nvPr>
            <p:ph type="subTitle" idx="1"/>
          </p:nvPr>
        </p:nvSpPr>
        <p:spPr>
          <a:xfrm>
            <a:off x="251520" y="5877272"/>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03 </a:t>
            </a:r>
            <a:r>
              <a:rPr lang="en-US"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Storage devices and media</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TextBox 7"/>
          <p:cNvSpPr txBox="1"/>
          <p:nvPr/>
        </p:nvSpPr>
        <p:spPr>
          <a:xfrm>
            <a:off x="1475656" y="332656"/>
            <a:ext cx="7128792" cy="2123658"/>
          </a:xfrm>
          <a:prstGeom prst="rect">
            <a:avLst/>
          </a:prstGeom>
          <a:noFill/>
        </p:spPr>
        <p:txBody>
          <a:bodyPr wrap="square" rtlCol="0">
            <a:spAutoFit/>
          </a:bodyPr>
          <a:lstStyle/>
          <a:p>
            <a:pPr algn="r"/>
            <a:r>
              <a:rPr lang="en-GB" sz="2800" b="1" dirty="0" smtClean="0">
                <a:solidFill>
                  <a:schemeClr val="tx1">
                    <a:lumMod val="50000"/>
                    <a:lumOff val="50000"/>
                  </a:schemeClr>
                </a:solidFill>
              </a:rPr>
              <a:t>INFORMATION AND COMMUNICATION TECHNOLOGY– </a:t>
            </a:r>
            <a:r>
              <a:rPr lang="en-GB" sz="2800" b="1" dirty="0" err="1" smtClean="0">
                <a:solidFill>
                  <a:schemeClr val="tx1">
                    <a:lumMod val="50000"/>
                    <a:lumOff val="50000"/>
                  </a:schemeClr>
                </a:solidFill>
              </a:rPr>
              <a:t>iGCSE</a:t>
            </a:r>
            <a:r>
              <a:rPr lang="en-GB" sz="2800" b="1" dirty="0" smtClean="0">
                <a:solidFill>
                  <a:schemeClr val="tx1">
                    <a:lumMod val="50000"/>
                    <a:lumOff val="50000"/>
                  </a:schemeClr>
                </a:solidFill>
              </a:rPr>
              <a:t> </a:t>
            </a:r>
            <a:endParaRPr lang="en-GB" sz="2800" b="1" dirty="0">
              <a:solidFill>
                <a:schemeClr val="tx1">
                  <a:lumMod val="50000"/>
                  <a:lumOff val="50000"/>
                </a:schemeClr>
              </a:solidFill>
            </a:endParaRPr>
          </a:p>
          <a:p>
            <a:pPr algn="r"/>
            <a:r>
              <a:rPr lang="en-GB" sz="3600" b="1" dirty="0" smtClean="0">
                <a:solidFill>
                  <a:schemeClr val="tx1">
                    <a:lumMod val="50000"/>
                    <a:lumOff val="50000"/>
                  </a:schemeClr>
                </a:solidFill>
              </a:rPr>
              <a:t>2016</a:t>
            </a:r>
            <a:endParaRPr lang="en-GB" sz="4000" b="1" dirty="0" smtClean="0">
              <a:solidFill>
                <a:schemeClr val="tx1">
                  <a:lumMod val="50000"/>
                  <a:lumOff val="50000"/>
                </a:schemeClr>
              </a:solidFill>
            </a:endParaRPr>
          </a:p>
          <a:p>
            <a:pPr algn="r"/>
            <a:r>
              <a:rPr lang="en-GB" sz="4000" b="1" dirty="0" smtClean="0">
                <a:solidFill>
                  <a:schemeClr val="tx1">
                    <a:lumMod val="50000"/>
                    <a:lumOff val="50000"/>
                  </a:schemeClr>
                </a:solidFill>
              </a:rPr>
              <a:t>0417</a:t>
            </a:r>
            <a:endParaRPr lang="en-GB" sz="4000" b="1" dirty="0">
              <a:solidFill>
                <a:schemeClr val="tx1">
                  <a:lumMod val="50000"/>
                  <a:lumOff val="50000"/>
                </a:schemeClr>
              </a:solidFill>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5736" y="2652584"/>
            <a:ext cx="6517836" cy="2200502"/>
          </a:xfrm>
          <a:prstGeom prst="rect">
            <a:avLst/>
          </a:prstGeom>
        </p:spPr>
      </p:pic>
    </p:spTree>
    <p:extLst>
      <p:ext uri="{BB962C8B-B14F-4D97-AF65-F5344CB8AC3E}">
        <p14:creationId xmlns:p14="http://schemas.microsoft.com/office/powerpoint/2010/main" val="385222742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dirty="0" smtClean="0"/>
              <a:t>3.1 – Types of Access</a:t>
            </a:r>
            <a:endParaRPr lang="en-GB"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014284069"/>
              </p:ext>
            </p:extLst>
          </p:nvPr>
        </p:nvGraphicFramePr>
        <p:xfrm>
          <a:off x="7215207" y="1142984"/>
          <a:ext cx="1643074" cy="5429288"/>
        </p:xfrm>
        <a:graphic>
          <a:graphicData uri="http://schemas.openxmlformats.org/drawingml/2006/table">
            <a:tbl>
              <a:tblPr firstRow="1" firstCol="1" lastRow="1" lastCol="1" bandRow="1" bandCol="1">
                <a:effectLst>
                  <a:outerShdw blurRad="101600" dist="38100" dir="2700000" sx="101000" sy="101000" algn="tl" rotWithShape="0">
                    <a:prstClr val="black">
                      <a:alpha val="40000"/>
                    </a:prstClr>
                  </a:outerShdw>
                </a:effectLst>
                <a:tableStyleId>{2D5ABB26-0587-4C30-8999-92F81FD0307C}</a:tableStyleId>
              </a:tblPr>
              <a:tblGrid>
                <a:gridCol w="1643074"/>
              </a:tblGrid>
              <a:tr h="365201">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6408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large will the storage be in ten years time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Just how much music do you need to listen to</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new technologies will catch on</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What is Beta, Mini-Disc and Zip Drive</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Should I get a SSD hard drive for my system</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Is Cloud Storage the future or not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5329" y="1142984"/>
            <a:ext cx="1499467"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85720" y="1107121"/>
            <a:ext cx="6858048" cy="5755422"/>
          </a:xfrm>
          <a:prstGeom prst="rect">
            <a:avLst/>
          </a:prstGeom>
        </p:spPr>
        <p:txBody>
          <a:bodyPr wrap="square">
            <a:spAutoFit/>
          </a:bodyPr>
          <a:lstStyle/>
          <a:p>
            <a:pPr marL="339725" indent="-339725">
              <a:buClr>
                <a:srgbClr val="00B050"/>
              </a:buClr>
              <a:buFont typeface="Wingdings 3" pitchFamily="18" charset="2"/>
              <a:buChar char=""/>
            </a:pPr>
            <a:r>
              <a:rPr lang="en-US" sz="1600" dirty="0" smtClean="0">
                <a:latin typeface="Arial" pitchFamily="34" charset="0"/>
                <a:cs typeface="Arial" pitchFamily="34" charset="0"/>
              </a:rPr>
              <a:t>A number of secondary storage devices are discussed in </a:t>
            </a:r>
            <a:r>
              <a:rPr lang="en-US" sz="1600" b="1" dirty="0" smtClean="0">
                <a:latin typeface="Arial" pitchFamily="34" charset="0"/>
                <a:cs typeface="Arial" pitchFamily="34" charset="0"/>
              </a:rPr>
              <a:t>3.3</a:t>
            </a:r>
            <a:r>
              <a:rPr lang="en-US" sz="1600" dirty="0" smtClean="0">
                <a:latin typeface="Arial" pitchFamily="34" charset="0"/>
                <a:cs typeface="Arial" pitchFamily="34" charset="0"/>
              </a:rPr>
              <a:t>. The way data is stored and read by each of these devices is very different, however.</a:t>
            </a:r>
          </a:p>
          <a:p>
            <a:pPr marL="339725" indent="-339725">
              <a:buClr>
                <a:srgbClr val="00B050"/>
              </a:buClr>
              <a:buFont typeface="Wingdings 3" pitchFamily="18" charset="2"/>
              <a:buChar char=""/>
            </a:pPr>
            <a:r>
              <a:rPr lang="en-US" sz="1600" dirty="0" smtClean="0">
                <a:latin typeface="Arial" pitchFamily="34" charset="0"/>
                <a:cs typeface="Arial" pitchFamily="34" charset="0"/>
              </a:rPr>
              <a:t>This section briefly describes the two main methods of accessing data. It is important to understand three new terms here:</a:t>
            </a:r>
          </a:p>
          <a:p>
            <a:pPr marL="633413" indent="-280988">
              <a:buClr>
                <a:srgbClr val="00B050"/>
              </a:buClr>
              <a:buFont typeface="Arial" pitchFamily="34" charset="0"/>
              <a:buChar char="•"/>
            </a:pPr>
            <a:r>
              <a:rPr lang="en-US" sz="1600" dirty="0" smtClean="0">
                <a:latin typeface="Arial" pitchFamily="34" charset="0"/>
                <a:cs typeface="Arial" pitchFamily="34" charset="0"/>
              </a:rPr>
              <a:t>Field</a:t>
            </a:r>
          </a:p>
          <a:p>
            <a:pPr marL="633413" indent="-280988">
              <a:buClr>
                <a:srgbClr val="00B050"/>
              </a:buClr>
              <a:buFont typeface="Arial" pitchFamily="34" charset="0"/>
              <a:buChar char="•"/>
            </a:pPr>
            <a:r>
              <a:rPr lang="en-US" sz="1600" dirty="0" smtClean="0">
                <a:latin typeface="Arial" pitchFamily="34" charset="0"/>
                <a:cs typeface="Arial" pitchFamily="34" charset="0"/>
              </a:rPr>
              <a:t>Record</a:t>
            </a:r>
          </a:p>
          <a:p>
            <a:pPr marL="633413" indent="-280988">
              <a:buClr>
                <a:srgbClr val="00B050"/>
              </a:buClr>
              <a:buFont typeface="Arial" pitchFamily="34" charset="0"/>
              <a:buChar char="•"/>
            </a:pPr>
            <a:r>
              <a:rPr lang="en-US" sz="1600" dirty="0" smtClean="0">
                <a:latin typeface="Arial" pitchFamily="34" charset="0"/>
                <a:cs typeface="Arial" pitchFamily="34" charset="0"/>
              </a:rPr>
              <a:t>File</a:t>
            </a:r>
          </a:p>
          <a:p>
            <a:pPr marL="339725" indent="-339725">
              <a:buClr>
                <a:srgbClr val="00B050"/>
              </a:buClr>
              <a:buFont typeface="Wingdings 3" pitchFamily="18" charset="2"/>
              <a:buChar char=""/>
            </a:pPr>
            <a:r>
              <a:rPr lang="en-US" sz="1600" dirty="0" smtClean="0">
                <a:latin typeface="Arial" pitchFamily="34" charset="0"/>
                <a:cs typeface="Arial" pitchFamily="34" charset="0"/>
              </a:rPr>
              <a:t>Suppose we are storing data about 20 cars in a car showroom. Data about each car – such as its colour, engine size, type of fuel, number of doors and whether it’s new or used – are stored in an allocated space known as a </a:t>
            </a:r>
            <a:r>
              <a:rPr lang="en-US" sz="1600" b="1" dirty="0" smtClean="0">
                <a:solidFill>
                  <a:srgbClr val="FF0000"/>
                </a:solidFill>
                <a:latin typeface="Arial" pitchFamily="34" charset="0"/>
                <a:cs typeface="Arial" pitchFamily="34" charset="0"/>
              </a:rPr>
              <a:t>field</a:t>
            </a:r>
            <a:r>
              <a:rPr lang="en-US" sz="1600" b="1" dirty="0" smtClean="0">
                <a:latin typeface="Arial" pitchFamily="34" charset="0"/>
                <a:cs typeface="Arial" pitchFamily="34" charset="0"/>
              </a:rPr>
              <a:t>.</a:t>
            </a:r>
            <a:r>
              <a:rPr lang="en-US" sz="1600" dirty="0" smtClean="0">
                <a:latin typeface="Arial" pitchFamily="34" charset="0"/>
                <a:cs typeface="Arial" pitchFamily="34" charset="0"/>
              </a:rPr>
              <a:t> All of the data about car 1, for example, is known as the </a:t>
            </a:r>
            <a:r>
              <a:rPr lang="en-US" sz="1600" b="1" dirty="0" smtClean="0">
                <a:solidFill>
                  <a:srgbClr val="FF0000"/>
                </a:solidFill>
                <a:latin typeface="Arial" pitchFamily="34" charset="0"/>
                <a:cs typeface="Arial" pitchFamily="34" charset="0"/>
              </a:rPr>
              <a:t>record</a:t>
            </a:r>
            <a:r>
              <a:rPr lang="en-US" sz="1600" dirty="0" smtClean="0">
                <a:latin typeface="Arial" pitchFamily="34" charset="0"/>
                <a:cs typeface="Arial" pitchFamily="34" charset="0"/>
              </a:rPr>
              <a:t> for that car. Putting all the data together for all 20 cars produces a </a:t>
            </a:r>
            <a:r>
              <a:rPr lang="en-US" sz="1600" b="1" dirty="0" smtClean="0">
                <a:solidFill>
                  <a:srgbClr val="FF0000"/>
                </a:solidFill>
                <a:latin typeface="Arial" pitchFamily="34" charset="0"/>
                <a:cs typeface="Arial" pitchFamily="34" charset="0"/>
              </a:rPr>
              <a:t>file</a:t>
            </a:r>
            <a:r>
              <a:rPr lang="en-US" sz="1600" b="1" dirty="0" smtClean="0">
                <a:latin typeface="Arial" pitchFamily="34" charset="0"/>
                <a:cs typeface="Arial" pitchFamily="34" charset="0"/>
              </a:rPr>
              <a:t> </a:t>
            </a:r>
            <a:r>
              <a:rPr lang="en-US" sz="1600" dirty="0" smtClean="0">
                <a:latin typeface="Arial" pitchFamily="34" charset="0"/>
                <a:cs typeface="Arial" pitchFamily="34" charset="0"/>
              </a:rPr>
              <a:t>like this.</a:t>
            </a:r>
          </a:p>
          <a:p>
            <a:pPr marL="339725" indent="-339725">
              <a:buClr>
                <a:srgbClr val="00B050"/>
              </a:buClr>
              <a:buFont typeface="Wingdings 3" pitchFamily="18" charset="2"/>
              <a:buChar char=""/>
            </a:pPr>
            <a:endParaRPr lang="en-US" sz="1600" dirty="0" smtClean="0">
              <a:latin typeface="Arial" pitchFamily="34" charset="0"/>
              <a:cs typeface="Arial" pitchFamily="34" charset="0"/>
            </a:endParaRPr>
          </a:p>
          <a:p>
            <a:pPr marL="339725" indent="-339725">
              <a:buClr>
                <a:srgbClr val="00B050"/>
              </a:buClr>
              <a:buFont typeface="Wingdings 3" pitchFamily="18" charset="2"/>
              <a:buChar char=""/>
            </a:pPr>
            <a:endParaRPr lang="en-US" sz="1600" dirty="0" smtClean="0">
              <a:latin typeface="Arial" pitchFamily="34" charset="0"/>
              <a:cs typeface="Arial" pitchFamily="34" charset="0"/>
            </a:endParaRPr>
          </a:p>
          <a:p>
            <a:pPr marL="339725" indent="-339725">
              <a:buClr>
                <a:srgbClr val="00B050"/>
              </a:buClr>
              <a:buFont typeface="Wingdings 3" pitchFamily="18" charset="2"/>
              <a:buChar char=""/>
            </a:pPr>
            <a:endParaRPr lang="en-US" sz="1600" dirty="0" smtClean="0">
              <a:latin typeface="Arial" pitchFamily="34" charset="0"/>
              <a:cs typeface="Arial" pitchFamily="34" charset="0"/>
            </a:endParaRPr>
          </a:p>
          <a:p>
            <a:pPr marL="339725" indent="-339725">
              <a:buClr>
                <a:srgbClr val="00B050"/>
              </a:buClr>
              <a:buFont typeface="Wingdings 3" pitchFamily="18" charset="2"/>
              <a:buChar char=""/>
            </a:pPr>
            <a:endParaRPr lang="en-US" sz="1600" dirty="0" smtClean="0">
              <a:latin typeface="Arial" pitchFamily="34" charset="0"/>
              <a:cs typeface="Arial" pitchFamily="34" charset="0"/>
            </a:endParaRPr>
          </a:p>
          <a:p>
            <a:pPr marL="1254125" lvl="2" indent="-339725">
              <a:buClr>
                <a:srgbClr val="00B050"/>
              </a:buClr>
              <a:buFont typeface="Wingdings 3" pitchFamily="18" charset="2"/>
              <a:buChar char=""/>
            </a:pPr>
            <a:endParaRPr lang="en-US" sz="1600" dirty="0" smtClean="0">
              <a:latin typeface="Arial" pitchFamily="34" charset="0"/>
              <a:cs typeface="Arial" pitchFamily="34" charset="0"/>
            </a:endParaRPr>
          </a:p>
          <a:p>
            <a:pPr marL="339725" indent="-339725">
              <a:buClr>
                <a:srgbClr val="00B050"/>
              </a:buClr>
              <a:buFont typeface="Wingdings 3" pitchFamily="18" charset="2"/>
              <a:buChar char=""/>
            </a:pPr>
            <a:endParaRPr lang="en-US" sz="1600" dirty="0" smtClean="0">
              <a:latin typeface="Arial" pitchFamily="34" charset="0"/>
              <a:cs typeface="Arial" pitchFamily="34" charset="0"/>
            </a:endParaRPr>
          </a:p>
          <a:p>
            <a:pPr marL="339725" indent="-339725">
              <a:buClr>
                <a:srgbClr val="00B050"/>
              </a:buClr>
              <a:buFont typeface="Wingdings 3" pitchFamily="18" charset="2"/>
              <a:buChar char=""/>
            </a:pPr>
            <a:endParaRPr lang="en-US" sz="1600" dirty="0" smtClean="0">
              <a:latin typeface="Arial" pitchFamily="34" charset="0"/>
              <a:cs typeface="Arial" pitchFamily="34" charset="0"/>
            </a:endParaRPr>
          </a:p>
          <a:p>
            <a:pPr marL="339725" indent="-339725">
              <a:buClr>
                <a:srgbClr val="00B050"/>
              </a:buClr>
              <a:buFont typeface="Wingdings 3" pitchFamily="18" charset="2"/>
              <a:buChar char=""/>
            </a:pPr>
            <a:endParaRPr lang="en-US" sz="900" dirty="0" smtClean="0">
              <a:latin typeface="Arial" pitchFamily="34" charset="0"/>
              <a:cs typeface="Arial" pitchFamily="34" charset="0"/>
            </a:endParaRPr>
          </a:p>
          <a:p>
            <a:pPr marL="339725" indent="-339725">
              <a:buClr>
                <a:srgbClr val="00B050"/>
              </a:buClr>
            </a:pPr>
            <a:r>
              <a:rPr lang="en-US" sz="1600" b="1" dirty="0" smtClean="0">
                <a:latin typeface="Arial" pitchFamily="34" charset="0"/>
                <a:cs typeface="Arial" pitchFamily="34" charset="0"/>
              </a:rPr>
              <a:t>Figure 3.1: Data for 20 cars in a showroom</a:t>
            </a:r>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45</a:t>
            </a:r>
            <a:endParaRPr lang="en-GB" b="1" dirty="0">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357158" y="4620598"/>
          <a:ext cx="6715170" cy="1737360"/>
        </p:xfrm>
        <a:graphic>
          <a:graphicData uri="http://schemas.openxmlformats.org/drawingml/2006/table">
            <a:tbl>
              <a:tblPr firstRow="1" bandRow="1">
                <a:tableStyleId>{5C22544A-7EE6-4342-B048-85BDC9FD1C3A}</a:tableStyleId>
              </a:tblPr>
              <a:tblGrid>
                <a:gridCol w="959310"/>
                <a:gridCol w="959310"/>
                <a:gridCol w="959310"/>
                <a:gridCol w="959310"/>
                <a:gridCol w="959310"/>
                <a:gridCol w="959310"/>
                <a:gridCol w="959310"/>
              </a:tblGrid>
              <a:tr h="231866">
                <a:tc>
                  <a:txBody>
                    <a:bodyPr/>
                    <a:lstStyle/>
                    <a:p>
                      <a:pPr algn="ctr"/>
                      <a:r>
                        <a:rPr lang="en-US" sz="1300" b="0" kern="1200" dirty="0" smtClean="0">
                          <a:solidFill>
                            <a:schemeClr val="tx1"/>
                          </a:solidFill>
                          <a:latin typeface="Arial" pitchFamily="34" charset="0"/>
                          <a:ea typeface="+mn-ea"/>
                          <a:cs typeface="Arial" pitchFamily="34" charset="0"/>
                        </a:rPr>
                        <a:t>Field</a:t>
                      </a:r>
                      <a:r>
                        <a:rPr lang="en-US" sz="1300" b="0" kern="1200" baseline="0" dirty="0" smtClean="0">
                          <a:solidFill>
                            <a:schemeClr val="tx1"/>
                          </a:solidFill>
                          <a:latin typeface="Arial" pitchFamily="34" charset="0"/>
                          <a:ea typeface="+mn-ea"/>
                          <a:cs typeface="Arial" pitchFamily="34" charset="0"/>
                        </a:rPr>
                        <a:t> 1</a:t>
                      </a:r>
                      <a:endParaRPr lang="en-US" sz="1300" b="0" kern="1200" dirty="0" smtClean="0">
                        <a:solidFill>
                          <a:schemeClr val="tx1"/>
                        </a:solidFill>
                        <a:latin typeface="Arial" pitchFamily="34" charset="0"/>
                        <a:ea typeface="+mn-ea"/>
                        <a:cs typeface="Arial"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kern="1200" dirty="0" smtClean="0">
                          <a:solidFill>
                            <a:schemeClr val="tx1"/>
                          </a:solidFill>
                          <a:latin typeface="Arial" pitchFamily="34" charset="0"/>
                          <a:ea typeface="+mn-ea"/>
                          <a:cs typeface="Arial" pitchFamily="34" charset="0"/>
                        </a:rPr>
                        <a:t>Field</a:t>
                      </a:r>
                      <a:r>
                        <a:rPr lang="en-US" sz="1300" b="0" kern="1200" baseline="0" dirty="0" smtClean="0">
                          <a:solidFill>
                            <a:schemeClr val="tx1"/>
                          </a:solidFill>
                          <a:latin typeface="Arial" pitchFamily="34" charset="0"/>
                          <a:ea typeface="+mn-ea"/>
                          <a:cs typeface="Arial" pitchFamily="34" charset="0"/>
                        </a:rPr>
                        <a:t> 2</a:t>
                      </a:r>
                      <a:endParaRPr lang="en-US" sz="1300" kern="1200" dirty="0" smtClean="0">
                        <a:solidFill>
                          <a:schemeClr val="tx1"/>
                        </a:solidFill>
                        <a:latin typeface="Arial" pitchFamily="34" charset="0"/>
                        <a:ea typeface="+mn-ea"/>
                        <a:cs typeface="Arial"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kern="1200" dirty="0" smtClean="0">
                          <a:solidFill>
                            <a:schemeClr val="tx1"/>
                          </a:solidFill>
                          <a:latin typeface="Arial" pitchFamily="34" charset="0"/>
                          <a:ea typeface="+mn-ea"/>
                          <a:cs typeface="Arial" pitchFamily="34" charset="0"/>
                        </a:rPr>
                        <a:t>Field</a:t>
                      </a:r>
                      <a:r>
                        <a:rPr lang="en-US" sz="1300" b="0" kern="1200" baseline="0" dirty="0" smtClean="0">
                          <a:solidFill>
                            <a:schemeClr val="tx1"/>
                          </a:solidFill>
                          <a:latin typeface="Arial" pitchFamily="34" charset="0"/>
                          <a:ea typeface="+mn-ea"/>
                          <a:cs typeface="Arial" pitchFamily="34" charset="0"/>
                        </a:rPr>
                        <a:t> 3</a:t>
                      </a:r>
                      <a:endParaRPr lang="en-US" sz="1300" kern="1200" dirty="0" smtClean="0">
                        <a:solidFill>
                          <a:schemeClr val="tx1"/>
                        </a:solidFill>
                        <a:latin typeface="Arial" pitchFamily="34" charset="0"/>
                        <a:ea typeface="+mn-ea"/>
                        <a:cs typeface="Arial"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kern="1200" dirty="0" smtClean="0">
                          <a:solidFill>
                            <a:schemeClr val="tx1"/>
                          </a:solidFill>
                          <a:latin typeface="Arial" pitchFamily="34" charset="0"/>
                          <a:ea typeface="+mn-ea"/>
                          <a:cs typeface="Arial" pitchFamily="34" charset="0"/>
                        </a:rPr>
                        <a:t>Field</a:t>
                      </a:r>
                      <a:r>
                        <a:rPr lang="en-US" sz="1300" b="0" kern="1200" baseline="0" dirty="0" smtClean="0">
                          <a:solidFill>
                            <a:schemeClr val="tx1"/>
                          </a:solidFill>
                          <a:latin typeface="Arial" pitchFamily="34" charset="0"/>
                          <a:ea typeface="+mn-ea"/>
                          <a:cs typeface="Arial" pitchFamily="34" charset="0"/>
                        </a:rPr>
                        <a:t> 4</a:t>
                      </a:r>
                      <a:endParaRPr lang="en-US" sz="1300" kern="1200" dirty="0" smtClean="0">
                        <a:solidFill>
                          <a:schemeClr val="tx1"/>
                        </a:solidFill>
                        <a:latin typeface="Arial" pitchFamily="34" charset="0"/>
                        <a:ea typeface="+mn-ea"/>
                        <a:cs typeface="Arial"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kern="1200" dirty="0" smtClean="0">
                          <a:solidFill>
                            <a:schemeClr val="tx1"/>
                          </a:solidFill>
                          <a:latin typeface="Arial" pitchFamily="34" charset="0"/>
                          <a:ea typeface="+mn-ea"/>
                          <a:cs typeface="Arial" pitchFamily="34" charset="0"/>
                        </a:rPr>
                        <a:t>Field</a:t>
                      </a:r>
                      <a:r>
                        <a:rPr lang="en-US" sz="1300" b="0" kern="1200" baseline="0" dirty="0" smtClean="0">
                          <a:solidFill>
                            <a:schemeClr val="tx1"/>
                          </a:solidFill>
                          <a:latin typeface="Arial" pitchFamily="34" charset="0"/>
                          <a:ea typeface="+mn-ea"/>
                          <a:cs typeface="Arial" pitchFamily="34" charset="0"/>
                        </a:rPr>
                        <a:t> 5</a:t>
                      </a:r>
                      <a:endParaRPr lang="en-US" sz="1300" kern="1200" dirty="0" smtClean="0">
                        <a:solidFill>
                          <a:schemeClr val="tx1"/>
                        </a:solidFill>
                        <a:latin typeface="Arial" pitchFamily="34" charset="0"/>
                        <a:ea typeface="+mn-ea"/>
                        <a:cs typeface="Arial"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0" kern="1200" dirty="0" smtClean="0">
                          <a:solidFill>
                            <a:schemeClr val="tx1"/>
                          </a:solidFill>
                          <a:latin typeface="Arial" pitchFamily="34" charset="0"/>
                          <a:ea typeface="+mn-ea"/>
                          <a:cs typeface="Arial" pitchFamily="34" charset="0"/>
                        </a:rPr>
                        <a:t>Field 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kern="1200" dirty="0" smtClean="0">
                        <a:solidFill>
                          <a:schemeClr val="tx1"/>
                        </a:solidFill>
                        <a:latin typeface="Arial" pitchFamily="34" charset="0"/>
                        <a:ea typeface="+mn-ea"/>
                        <a:cs typeface="Arial"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31866">
                <a:tc>
                  <a:txBody>
                    <a:bodyPr/>
                    <a:lstStyle/>
                    <a:p>
                      <a:pPr algn="ctr"/>
                      <a:r>
                        <a:rPr kumimoji="0" lang="en-US" sz="1300" kern="1200" dirty="0" smtClean="0">
                          <a:solidFill>
                            <a:schemeClr val="tx1"/>
                          </a:solidFill>
                          <a:latin typeface="Arial" pitchFamily="34" charset="0"/>
                          <a:ea typeface="+mn-ea"/>
                          <a:cs typeface="Arial" pitchFamily="34" charset="0"/>
                        </a:rPr>
                        <a:t>Car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1.5 </a:t>
                      </a:r>
                      <a:r>
                        <a:rPr kumimoji="0" lang="en-US" sz="1300" kern="1200" dirty="0" err="1" smtClean="0">
                          <a:solidFill>
                            <a:schemeClr val="tx1"/>
                          </a:solidFill>
                          <a:latin typeface="Arial" pitchFamily="34" charset="0"/>
                          <a:ea typeface="+mn-ea"/>
                          <a:cs typeface="Arial" pitchFamily="34" charset="0"/>
                        </a:rPr>
                        <a:t>litres</a:t>
                      </a: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Petrol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3 doors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New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Record 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31866">
                <a:tc>
                  <a:txBody>
                    <a:bodyPr/>
                    <a:lstStyle/>
                    <a:p>
                      <a:pPr algn="ctr"/>
                      <a:r>
                        <a:rPr kumimoji="0" lang="en-US" sz="1300" kern="1200" dirty="0" smtClean="0">
                          <a:solidFill>
                            <a:schemeClr val="tx1"/>
                          </a:solidFill>
                          <a:latin typeface="Arial" pitchFamily="34" charset="0"/>
                          <a:ea typeface="+mn-ea"/>
                          <a:cs typeface="Arial" pitchFamily="34" charset="0"/>
                        </a:rPr>
                        <a:t>Car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Blue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1.3 </a:t>
                      </a:r>
                      <a:r>
                        <a:rPr kumimoji="0" lang="en-US" sz="1300" kern="1200" dirty="0" err="1" smtClean="0">
                          <a:solidFill>
                            <a:schemeClr val="tx1"/>
                          </a:solidFill>
                          <a:latin typeface="Arial" pitchFamily="34" charset="0"/>
                          <a:ea typeface="+mn-ea"/>
                          <a:cs typeface="Arial" pitchFamily="34" charset="0"/>
                        </a:rPr>
                        <a:t>litres</a:t>
                      </a: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Petrol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5 doors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New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Record 2</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4804">
                <a:tc>
                  <a:txBody>
                    <a:bodyPr/>
                    <a:lstStyle/>
                    <a:p>
                      <a:pPr algn="ctr"/>
                      <a:r>
                        <a:rPr kumimoji="0" lang="en-US" sz="1300" kern="1200" dirty="0" smtClean="0">
                          <a:solidFill>
                            <a:schemeClr val="tx1"/>
                          </a:solidFill>
                          <a:latin typeface="Arial" pitchFamily="34" charset="0"/>
                          <a:ea typeface="+mn-ea"/>
                          <a:cs typeface="Arial" pitchFamily="34" charset="0"/>
                        </a:rPr>
                        <a:t>Car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Green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2.2 </a:t>
                      </a:r>
                      <a:r>
                        <a:rPr kumimoji="0" lang="en-US" sz="1300" kern="1200" dirty="0" err="1" smtClean="0">
                          <a:solidFill>
                            <a:schemeClr val="tx1"/>
                          </a:solidFill>
                          <a:latin typeface="Arial" pitchFamily="34" charset="0"/>
                          <a:ea typeface="+mn-ea"/>
                          <a:cs typeface="Arial" pitchFamily="34" charset="0"/>
                        </a:rPr>
                        <a:t>litres</a:t>
                      </a: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Diesel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5 doors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new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Record 3</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31866">
                <a:tc>
                  <a:txBody>
                    <a:bodyPr/>
                    <a:lstStyle/>
                    <a:p>
                      <a:pPr algn="ct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0" lang="en-US" sz="1300" kern="1200" dirty="0" smtClean="0">
                          <a:solidFill>
                            <a:schemeClr val="tx1"/>
                          </a:solidFill>
                          <a:latin typeface="Arial" pitchFamily="34" charset="0"/>
                          <a:ea typeface="+mn-ea"/>
                          <a:cs typeface="Arial" pitchFamily="34" charset="0"/>
                        </a:rPr>
                        <a:t>…</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31866">
                <a:tc>
                  <a:txBody>
                    <a:bodyPr/>
                    <a:lstStyle/>
                    <a:p>
                      <a:pPr algn="ctr"/>
                      <a:r>
                        <a:rPr kumimoji="0" lang="en-US" sz="1300" kern="1200" dirty="0" smtClean="0">
                          <a:solidFill>
                            <a:schemeClr val="tx1"/>
                          </a:solidFill>
                          <a:latin typeface="Arial" pitchFamily="34" charset="0"/>
                          <a:ea typeface="+mn-ea"/>
                          <a:cs typeface="Arial" pitchFamily="34" charset="0"/>
                        </a:rPr>
                        <a:t>Car 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White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1.6 </a:t>
                      </a:r>
                      <a:r>
                        <a:rPr kumimoji="0" lang="en-US" sz="1300" kern="1200" dirty="0" err="1" smtClean="0">
                          <a:solidFill>
                            <a:schemeClr val="tx1"/>
                          </a:solidFill>
                          <a:latin typeface="Arial" pitchFamily="34" charset="0"/>
                          <a:ea typeface="+mn-ea"/>
                          <a:cs typeface="Arial" pitchFamily="34" charset="0"/>
                        </a:rPr>
                        <a:t>litres</a:t>
                      </a:r>
                      <a:endParaRPr kumimoji="0" lang="en-US" sz="1300" kern="1200" dirty="0" smtClean="0">
                        <a:solidFill>
                          <a:schemeClr val="tx1"/>
                        </a:solidFill>
                        <a:latin typeface="Arial" pitchFamily="34" charset="0"/>
                        <a:ea typeface="+mn-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Petrol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2 doors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New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kumimoji="0" lang="en-US" sz="1300" kern="1200" dirty="0" smtClean="0">
                          <a:solidFill>
                            <a:schemeClr val="tx1"/>
                          </a:solidFill>
                          <a:latin typeface="Arial" pitchFamily="34" charset="0"/>
                          <a:ea typeface="+mn-ea"/>
                          <a:cs typeface="Arial" pitchFamily="34" charset="0"/>
                        </a:rPr>
                        <a:t>Record 20</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dirty="0" smtClean="0"/>
              <a:t>3.1 – Serial access</a:t>
            </a:r>
            <a:endParaRPr lang="en-GB" b="1" dirty="0" smtClean="0"/>
          </a:p>
        </p:txBody>
      </p:sp>
      <p:sp>
        <p:nvSpPr>
          <p:cNvPr id="8" name="Rectangle 7"/>
          <p:cNvSpPr/>
          <p:nvPr/>
        </p:nvSpPr>
        <p:spPr>
          <a:xfrm>
            <a:off x="285720" y="1107121"/>
            <a:ext cx="5429288" cy="3046988"/>
          </a:xfrm>
          <a:prstGeom prst="rect">
            <a:avLst/>
          </a:prstGeom>
        </p:spPr>
        <p:txBody>
          <a:bodyPr wrap="square">
            <a:spAutoFit/>
          </a:bodyPr>
          <a:lstStyle/>
          <a:p>
            <a:pPr marL="280988" indent="-280988">
              <a:buClr>
                <a:srgbClr val="00B050"/>
              </a:buClr>
              <a:buFont typeface="Wingdings 3" pitchFamily="18" charset="2"/>
              <a:buChar char=""/>
            </a:pPr>
            <a:r>
              <a:rPr lang="en-US" sz="1600" dirty="0" smtClean="0">
                <a:latin typeface="Arial" pitchFamily="34" charset="0"/>
                <a:cs typeface="Arial" pitchFamily="34" charset="0"/>
              </a:rPr>
              <a:t>When using </a:t>
            </a:r>
            <a:r>
              <a:rPr lang="en-US" sz="1600" b="1" dirty="0" smtClean="0">
                <a:latin typeface="Arial" pitchFamily="34" charset="0"/>
                <a:cs typeface="Arial" pitchFamily="34" charset="0"/>
              </a:rPr>
              <a:t>serial access</a:t>
            </a:r>
            <a:r>
              <a:rPr lang="en-US" sz="1600" dirty="0" smtClean="0">
                <a:latin typeface="Arial" pitchFamily="34" charset="0"/>
                <a:cs typeface="Arial" pitchFamily="34" charset="0"/>
              </a:rPr>
              <a:t> it is necessary to start at the beginning of the file and then access each record in turn until the required record is found. In Figure 3.1, to find the record for Car 15, it is necessary to first read all of the preceding steps (steps 1-14), until the required record is located.</a:t>
            </a:r>
          </a:p>
          <a:p>
            <a:pPr marL="280988" indent="-280988">
              <a:buClr>
                <a:srgbClr val="00B050"/>
              </a:buClr>
              <a:buFont typeface="Wingdings 3" pitchFamily="18" charset="2"/>
              <a:buChar char=""/>
            </a:pPr>
            <a:r>
              <a:rPr lang="en-US" sz="1600" dirty="0" smtClean="0">
                <a:latin typeface="Arial" pitchFamily="34" charset="0"/>
                <a:cs typeface="Arial" pitchFamily="34" charset="0"/>
              </a:rPr>
              <a:t>It is primarily used on magnetic tape systems and is essentially a very slow for of data access. It is used in applications where speed of access, or where the order in which the data is accessed, isn’t important (i.e. utility billing, clearing bank checks or producing pay slips).</a:t>
            </a:r>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45</a:t>
            </a:r>
            <a:endParaRPr lang="en-GB" b="1" dirty="0">
              <a:latin typeface="Arial" panose="020B0604020202020204" pitchFamily="34" charset="0"/>
              <a:cs typeface="Arial" panose="020B0604020202020204" pitchFamily="34" charset="0"/>
            </a:endParaRPr>
          </a:p>
        </p:txBody>
      </p:sp>
      <p:sp>
        <p:nvSpPr>
          <p:cNvPr id="9" name="Rectangle 8"/>
          <p:cNvSpPr/>
          <p:nvPr/>
        </p:nvSpPr>
        <p:spPr>
          <a:xfrm>
            <a:off x="285720" y="4143380"/>
            <a:ext cx="8501122" cy="2554545"/>
          </a:xfrm>
          <a:prstGeom prst="rect">
            <a:avLst/>
          </a:prstGeom>
        </p:spPr>
        <p:txBody>
          <a:bodyPr wrap="square">
            <a:spAutoFit/>
          </a:bodyPr>
          <a:lstStyle/>
          <a:p>
            <a:pPr marL="280988" indent="-280988">
              <a:buClr>
                <a:srgbClr val="00B050"/>
              </a:buClr>
              <a:buFont typeface="Wingdings 3" pitchFamily="18" charset="2"/>
              <a:buChar char=""/>
            </a:pPr>
            <a:r>
              <a:rPr lang="en-US" sz="1600" dirty="0" smtClean="0">
                <a:latin typeface="Arial" pitchFamily="34" charset="0"/>
                <a:cs typeface="Arial" pitchFamily="34" charset="0"/>
              </a:rPr>
              <a:t>When the original magnetic tape (called the </a:t>
            </a:r>
            <a:r>
              <a:rPr lang="en-US" sz="1600" b="1" dirty="0" smtClean="0">
                <a:solidFill>
                  <a:srgbClr val="FF0000"/>
                </a:solidFill>
                <a:latin typeface="Arial" pitchFamily="34" charset="0"/>
                <a:cs typeface="Arial" pitchFamily="34" charset="0"/>
              </a:rPr>
              <a:t>master file</a:t>
            </a:r>
            <a:r>
              <a:rPr lang="en-US" sz="1600" b="1" dirty="0" smtClean="0">
                <a:latin typeface="Arial" pitchFamily="34" charset="0"/>
                <a:cs typeface="Arial" pitchFamily="34" charset="0"/>
              </a:rPr>
              <a:t>)</a:t>
            </a:r>
            <a:r>
              <a:rPr lang="en-US" sz="1600" dirty="0" smtClean="0">
                <a:latin typeface="Arial" pitchFamily="34" charset="0"/>
                <a:cs typeface="Arial" pitchFamily="34" charset="0"/>
              </a:rPr>
              <a:t> needs </a:t>
            </a:r>
            <a:r>
              <a:rPr lang="en-US" sz="1600" b="1" dirty="0" smtClean="0">
                <a:solidFill>
                  <a:srgbClr val="FF0000"/>
                </a:solidFill>
                <a:latin typeface="Arial" pitchFamily="34" charset="0"/>
                <a:cs typeface="Arial" pitchFamily="34" charset="0"/>
              </a:rPr>
              <a:t>updating</a:t>
            </a:r>
            <a:r>
              <a:rPr lang="en-US" sz="1600" dirty="0" smtClean="0">
                <a:latin typeface="Arial" pitchFamily="34" charset="0"/>
                <a:cs typeface="Arial" pitchFamily="34" charset="0"/>
              </a:rPr>
              <a:t>, an additional take (called a </a:t>
            </a:r>
            <a:r>
              <a:rPr lang="en-US" sz="1600" b="1" dirty="0" smtClean="0">
                <a:solidFill>
                  <a:srgbClr val="FF0000"/>
                </a:solidFill>
                <a:latin typeface="Arial" pitchFamily="34" charset="0"/>
                <a:cs typeface="Arial" pitchFamily="34" charset="0"/>
              </a:rPr>
              <a:t>transaction file</a:t>
            </a:r>
            <a:r>
              <a:rPr lang="en-US" sz="1600" dirty="0" smtClean="0">
                <a:latin typeface="Arial" pitchFamily="34" charset="0"/>
                <a:cs typeface="Arial" pitchFamily="34" charset="0"/>
              </a:rPr>
              <a:t>) is required. The transaction file contains all the new data to allow the master file to be updated (although the transaction file is very often another tape, the new data could in fact be stored on a different medium). The updated tape is referred to as the new master file. When using tapes, it is essential that the records on both master file and transaction file are sorted in the same order (i.e. sorted by customer number if it is a billing application – the field used to sort the record is often referred to as a </a:t>
            </a:r>
            <a:r>
              <a:rPr lang="en-US" sz="1600" b="1" dirty="0" smtClean="0">
                <a:solidFill>
                  <a:srgbClr val="FF0000"/>
                </a:solidFill>
                <a:latin typeface="Arial" pitchFamily="34" charset="0"/>
                <a:cs typeface="Arial" pitchFamily="34" charset="0"/>
              </a:rPr>
              <a:t>key field</a:t>
            </a:r>
            <a:r>
              <a:rPr lang="en-US" sz="1600" dirty="0" smtClean="0">
                <a:latin typeface="Arial" pitchFamily="34" charset="0"/>
                <a:cs typeface="Arial" pitchFamily="34" charset="0"/>
              </a:rPr>
              <a:t>).</a:t>
            </a:r>
          </a:p>
          <a:p>
            <a:pPr marL="280988" indent="-280988">
              <a:buClr>
                <a:srgbClr val="00B050"/>
              </a:buClr>
              <a:buFont typeface="Wingdings 3" pitchFamily="18" charset="2"/>
              <a:buChar char=""/>
            </a:pPr>
            <a:r>
              <a:rPr lang="en-US" sz="1600" dirty="0" smtClean="0">
                <a:latin typeface="Arial" pitchFamily="34" charset="0"/>
                <a:cs typeface="Arial" pitchFamily="34" charset="0"/>
              </a:rPr>
              <a:t>This is an example of how a master file (MF) can be updated using a Transaction File (TF), The scenario here is a book show that sells books.</a:t>
            </a:r>
          </a:p>
        </p:txBody>
      </p:sp>
      <p:grpSp>
        <p:nvGrpSpPr>
          <p:cNvPr id="29" name="Group 28"/>
          <p:cNvGrpSpPr/>
          <p:nvPr/>
        </p:nvGrpSpPr>
        <p:grpSpPr>
          <a:xfrm>
            <a:off x="5572132" y="1142984"/>
            <a:ext cx="3218241" cy="2950983"/>
            <a:chOff x="5643570" y="1142984"/>
            <a:chExt cx="3218241" cy="2950983"/>
          </a:xfrm>
        </p:grpSpPr>
        <p:sp>
          <p:nvSpPr>
            <p:cNvPr id="10" name="Oval 9"/>
            <p:cNvSpPr/>
            <p:nvPr/>
          </p:nvSpPr>
          <p:spPr>
            <a:xfrm>
              <a:off x="6072198" y="1142984"/>
              <a:ext cx="1214446" cy="1214446"/>
            </a:xfrm>
            <a:prstGeom prst="ellipse">
              <a:avLst/>
            </a:prstGeom>
            <a:solidFill>
              <a:srgbClr val="92D050"/>
            </a:solidFill>
            <a:ln w="3492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85000" lnSpcReduction="10000"/>
            </a:bodyPr>
            <a:lstStyle/>
            <a:p>
              <a:pPr algn="ctr"/>
              <a:r>
                <a:rPr lang="en-US" dirty="0" smtClean="0">
                  <a:solidFill>
                    <a:schemeClr val="tx1"/>
                  </a:solidFill>
                  <a:latin typeface="Arial" pitchFamily="34" charset="0"/>
                  <a:cs typeface="Arial" pitchFamily="34" charset="0"/>
                </a:rPr>
                <a:t>Old data stored on magnetic tape</a:t>
              </a:r>
              <a:endParaRPr lang="en-US" dirty="0">
                <a:solidFill>
                  <a:schemeClr val="tx1"/>
                </a:solidFill>
                <a:latin typeface="Arial" pitchFamily="34" charset="0"/>
                <a:cs typeface="Arial" pitchFamily="34" charset="0"/>
              </a:endParaRPr>
            </a:p>
          </p:txBody>
        </p:sp>
        <p:sp>
          <p:nvSpPr>
            <p:cNvPr id="11" name="Oval 10"/>
            <p:cNvSpPr/>
            <p:nvPr/>
          </p:nvSpPr>
          <p:spPr>
            <a:xfrm>
              <a:off x="6072198" y="2571744"/>
              <a:ext cx="1214446" cy="1214446"/>
            </a:xfrm>
            <a:prstGeom prst="ellipse">
              <a:avLst/>
            </a:prstGeom>
            <a:solidFill>
              <a:schemeClr val="accent6">
                <a:lumMod val="60000"/>
                <a:lumOff val="40000"/>
              </a:schemeClr>
            </a:solidFill>
            <a:ln w="3492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7500" lnSpcReduction="20000"/>
            </a:bodyPr>
            <a:lstStyle/>
            <a:p>
              <a:pPr algn="ctr"/>
              <a:r>
                <a:rPr lang="en-US" dirty="0" smtClean="0">
                  <a:solidFill>
                    <a:schemeClr val="tx1"/>
                  </a:solidFill>
                  <a:latin typeface="Arial" pitchFamily="34" charset="0"/>
                  <a:cs typeface="Arial" pitchFamily="34" charset="0"/>
                </a:rPr>
                <a:t>New data to be used to update master file</a:t>
              </a:r>
              <a:endParaRPr lang="en-US" dirty="0">
                <a:solidFill>
                  <a:schemeClr val="tx1"/>
                </a:solidFill>
                <a:latin typeface="Arial" pitchFamily="34" charset="0"/>
                <a:cs typeface="Arial" pitchFamily="34" charset="0"/>
              </a:endParaRPr>
            </a:p>
          </p:txBody>
        </p:sp>
        <p:sp>
          <p:nvSpPr>
            <p:cNvPr id="12" name="Oval 11"/>
            <p:cNvSpPr/>
            <p:nvPr/>
          </p:nvSpPr>
          <p:spPr>
            <a:xfrm>
              <a:off x="7643834" y="2000240"/>
              <a:ext cx="1214446" cy="1214446"/>
            </a:xfrm>
            <a:prstGeom prst="ellipse">
              <a:avLst/>
            </a:prstGeom>
            <a:solidFill>
              <a:schemeClr val="accent4">
                <a:lumMod val="40000"/>
                <a:lumOff val="60000"/>
              </a:schemeClr>
            </a:solidFill>
            <a:ln w="3492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85000" lnSpcReduction="10000"/>
            </a:bodyPr>
            <a:lstStyle/>
            <a:p>
              <a:pPr algn="ctr"/>
              <a:r>
                <a:rPr lang="en-US" dirty="0" smtClean="0">
                  <a:solidFill>
                    <a:schemeClr val="tx1"/>
                  </a:solidFill>
                  <a:latin typeface="Arial" pitchFamily="34" charset="0"/>
                  <a:cs typeface="Arial" pitchFamily="34" charset="0"/>
                </a:rPr>
                <a:t>New tape produced from A and B</a:t>
              </a:r>
              <a:endParaRPr lang="en-US" dirty="0">
                <a:solidFill>
                  <a:schemeClr val="tx1"/>
                </a:solidFill>
                <a:latin typeface="Arial" pitchFamily="34" charset="0"/>
                <a:cs typeface="Arial" pitchFamily="34" charset="0"/>
              </a:endParaRPr>
            </a:p>
          </p:txBody>
        </p:sp>
        <p:cxnSp>
          <p:nvCxnSpPr>
            <p:cNvPr id="14" name="Straight Arrow Connector 13"/>
            <p:cNvCxnSpPr/>
            <p:nvPr/>
          </p:nvCxnSpPr>
          <p:spPr>
            <a:xfrm>
              <a:off x="7215206" y="2071678"/>
              <a:ext cx="500066" cy="285752"/>
            </a:xfrm>
            <a:prstGeom prst="straightConnector1">
              <a:avLst/>
            </a:prstGeom>
            <a:ln w="50800" cap="sq">
              <a:solidFill>
                <a:srgbClr val="C00000"/>
              </a:solidFill>
              <a:beve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7286644" y="2857496"/>
              <a:ext cx="428628" cy="214314"/>
            </a:xfrm>
            <a:prstGeom prst="straightConnector1">
              <a:avLst/>
            </a:prstGeom>
            <a:ln w="50800" cap="sq">
              <a:solidFill>
                <a:srgbClr val="C00000"/>
              </a:solidFill>
              <a:beve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215206" y="1142984"/>
              <a:ext cx="1646605" cy="338554"/>
            </a:xfrm>
            <a:prstGeom prst="rect">
              <a:avLst/>
            </a:prstGeom>
            <a:noFill/>
          </p:spPr>
          <p:txBody>
            <a:bodyPr wrap="none" rtlCol="0">
              <a:spAutoFit/>
            </a:bodyPr>
            <a:lstStyle/>
            <a:p>
              <a:r>
                <a:rPr lang="en-US" sz="1600" dirty="0" smtClean="0"/>
                <a:t>(Old) master file</a:t>
              </a:r>
              <a:endParaRPr lang="en-US" sz="1600" dirty="0"/>
            </a:p>
          </p:txBody>
        </p:sp>
        <p:sp>
          <p:nvSpPr>
            <p:cNvPr id="22" name="TextBox 21"/>
            <p:cNvSpPr txBox="1"/>
            <p:nvPr/>
          </p:nvSpPr>
          <p:spPr>
            <a:xfrm>
              <a:off x="5643570" y="3786190"/>
              <a:ext cx="3177473" cy="307777"/>
            </a:xfrm>
            <a:prstGeom prst="rect">
              <a:avLst/>
            </a:prstGeom>
            <a:noFill/>
          </p:spPr>
          <p:txBody>
            <a:bodyPr wrap="none" rtlCol="0">
              <a:spAutoFit/>
            </a:bodyPr>
            <a:lstStyle/>
            <a:p>
              <a:r>
                <a:rPr lang="en-US" sz="1400" b="1" dirty="0" smtClean="0"/>
                <a:t>Figure 3.2:</a:t>
              </a:r>
              <a:r>
                <a:rPr lang="en-US" sz="1400" dirty="0" smtClean="0"/>
                <a:t> Updating a magnetic tape</a:t>
              </a:r>
              <a:endParaRPr lang="en-US" sz="1400" dirty="0"/>
            </a:p>
          </p:txBody>
        </p:sp>
        <p:sp>
          <p:nvSpPr>
            <p:cNvPr id="27" name="TextBox 26"/>
            <p:cNvSpPr txBox="1"/>
            <p:nvPr/>
          </p:nvSpPr>
          <p:spPr>
            <a:xfrm>
              <a:off x="5715008" y="1571612"/>
              <a:ext cx="332142" cy="338554"/>
            </a:xfrm>
            <a:prstGeom prst="rect">
              <a:avLst/>
            </a:prstGeom>
            <a:noFill/>
          </p:spPr>
          <p:txBody>
            <a:bodyPr wrap="none" rtlCol="0">
              <a:spAutoFit/>
            </a:bodyPr>
            <a:lstStyle/>
            <a:p>
              <a:r>
                <a:rPr lang="en-US" sz="1600" b="1" dirty="0" smtClean="0"/>
                <a:t>A</a:t>
              </a:r>
              <a:endParaRPr lang="en-US" sz="1600" b="1" dirty="0"/>
            </a:p>
          </p:txBody>
        </p:sp>
        <p:sp>
          <p:nvSpPr>
            <p:cNvPr id="28" name="TextBox 27"/>
            <p:cNvSpPr txBox="1"/>
            <p:nvPr/>
          </p:nvSpPr>
          <p:spPr>
            <a:xfrm>
              <a:off x="5715008" y="3000372"/>
              <a:ext cx="204790" cy="338554"/>
            </a:xfrm>
            <a:prstGeom prst="rect">
              <a:avLst/>
            </a:prstGeom>
            <a:noFill/>
          </p:spPr>
          <p:txBody>
            <a:bodyPr wrap="square" rtlCol="0">
              <a:spAutoFit/>
            </a:bodyPr>
            <a:lstStyle/>
            <a:p>
              <a:r>
                <a:rPr lang="en-US" sz="1600" b="1" dirty="0" smtClean="0"/>
                <a:t>B</a:t>
              </a:r>
              <a:endParaRPr lang="en-US" sz="1600" b="1" dirty="0"/>
            </a:p>
          </p:txBody>
        </p:sp>
      </p:gr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dirty="0" smtClean="0"/>
              <a:t>3.1 – Serial access</a:t>
            </a:r>
            <a:endParaRPr lang="en-GB" b="1" dirty="0" smtClean="0"/>
          </a:p>
        </p:txBody>
      </p:sp>
      <p:sp>
        <p:nvSpPr>
          <p:cNvPr id="8" name="Rectangle 7"/>
          <p:cNvSpPr/>
          <p:nvPr/>
        </p:nvSpPr>
        <p:spPr>
          <a:xfrm>
            <a:off x="285720" y="1107121"/>
            <a:ext cx="8501122" cy="5684633"/>
          </a:xfrm>
          <a:prstGeom prst="rect">
            <a:avLst/>
          </a:prstGeom>
        </p:spPr>
        <p:txBody>
          <a:bodyPr wrap="square">
            <a:spAutoFit/>
          </a:bodyPr>
          <a:lstStyle/>
          <a:p>
            <a:pPr marL="280988" indent="-280988">
              <a:buClr>
                <a:srgbClr val="00B050"/>
              </a:buClr>
              <a:buFont typeface="Wingdings 3" pitchFamily="18" charset="2"/>
              <a:buChar char=""/>
            </a:pPr>
            <a:r>
              <a:rPr lang="en-US" sz="1550" dirty="0" smtClean="0">
                <a:latin typeface="Arial" pitchFamily="34" charset="0"/>
                <a:cs typeface="Arial" pitchFamily="34" charset="0"/>
              </a:rPr>
              <a:t>All of the books held in stock are stored in the MF in ISBN order – the ISBN acts as the key field for each record (each different book title will have its own record made up of the ISBN, title of book, author, genre, cost price and selling price). All the changes during the day will be stored on the TF – if a books sells, if new books come in, if a book is out of print, and so on. At the end of each day, the MF is updated using the new data stored on the TF. The basic steps in the update process are shown below:</a:t>
            </a:r>
          </a:p>
          <a:p>
            <a:pPr marL="457200" indent="-222250">
              <a:buClr>
                <a:srgbClr val="00B050"/>
              </a:buClr>
              <a:buFont typeface="Arial" pitchFamily="34" charset="0"/>
              <a:buChar char="•"/>
            </a:pPr>
            <a:r>
              <a:rPr lang="en-US" sz="1550" dirty="0" smtClean="0">
                <a:latin typeface="Arial" pitchFamily="34" charset="0"/>
                <a:cs typeface="Arial" pitchFamily="34" charset="0"/>
              </a:rPr>
              <a:t>At the end of the day, the TF is sorted in the same order as the MF (this will be done using the ISBN which is known here as the key field)</a:t>
            </a:r>
          </a:p>
          <a:p>
            <a:pPr marL="457200" indent="-222250">
              <a:buClr>
                <a:srgbClr val="00B050"/>
              </a:buClr>
              <a:buFont typeface="Arial" pitchFamily="34" charset="0"/>
              <a:buChar char="•"/>
            </a:pPr>
            <a:r>
              <a:rPr lang="en-US" sz="1550" dirty="0" smtClean="0">
                <a:latin typeface="Arial" pitchFamily="34" charset="0"/>
                <a:cs typeface="Arial" pitchFamily="34" charset="0"/>
              </a:rPr>
              <a:t>A new master file (NMF) is created to store the updated records of the books in the shop</a:t>
            </a:r>
          </a:p>
          <a:p>
            <a:pPr marL="457200" indent="-222250">
              <a:buClr>
                <a:srgbClr val="00B050"/>
              </a:buClr>
              <a:buFont typeface="Arial" pitchFamily="34" charset="0"/>
              <a:buChar char="•"/>
            </a:pPr>
            <a:r>
              <a:rPr lang="en-US" sz="1550" dirty="0" smtClean="0">
                <a:latin typeface="Arial" pitchFamily="34" charset="0"/>
                <a:cs typeface="Arial" pitchFamily="34" charset="0"/>
              </a:rPr>
              <a:t>The first record in the TF is then read and the first record in the MF is also read</a:t>
            </a:r>
          </a:p>
          <a:p>
            <a:pPr marL="633413" lvl="1" indent="-176213">
              <a:buClr>
                <a:schemeClr val="tx1"/>
              </a:buClr>
              <a:buFont typeface="Arial" pitchFamily="34" charset="0"/>
              <a:buChar char="•"/>
            </a:pPr>
            <a:r>
              <a:rPr lang="en-US" sz="1550" dirty="0" smtClean="0">
                <a:latin typeface="Arial" pitchFamily="34" charset="0"/>
                <a:cs typeface="Arial" pitchFamily="34" charset="0"/>
              </a:rPr>
              <a:t>The two records are compared with each other</a:t>
            </a:r>
          </a:p>
          <a:p>
            <a:pPr marL="633413" lvl="1" indent="-176213">
              <a:buClr>
                <a:schemeClr val="tx1"/>
              </a:buClr>
              <a:buFont typeface="Arial" pitchFamily="34" charset="0"/>
              <a:buChar char="•"/>
            </a:pPr>
            <a:r>
              <a:rPr lang="en-US" sz="1550" dirty="0" smtClean="0">
                <a:latin typeface="Arial" pitchFamily="34" charset="0"/>
                <a:cs typeface="Arial" pitchFamily="34" charset="0"/>
              </a:rPr>
              <a:t>If the key field on the MF &lt; the key field on the TF, then no transactions took place and the MF record is written to the NMF; a new MF record is now read</a:t>
            </a:r>
          </a:p>
          <a:p>
            <a:pPr marL="633413" lvl="1" indent="-176213">
              <a:buClr>
                <a:schemeClr val="tx1"/>
              </a:buClr>
              <a:buFont typeface="Arial" pitchFamily="34" charset="0"/>
              <a:buChar char="•"/>
            </a:pPr>
            <a:r>
              <a:rPr lang="en-US" sz="1550" dirty="0" smtClean="0">
                <a:latin typeface="Arial" pitchFamily="34" charset="0"/>
                <a:cs typeface="Arial" pitchFamily="34" charset="0"/>
              </a:rPr>
              <a:t>If the key field on the MF = the key field on the TF, then a transaction took place and the new record from the TF is written to the NMF; the next record from both the TF and MF are now read</a:t>
            </a:r>
          </a:p>
          <a:p>
            <a:pPr marL="633413" lvl="1" indent="-176213">
              <a:buClr>
                <a:schemeClr val="tx1"/>
              </a:buClr>
              <a:buFont typeface="Arial" pitchFamily="34" charset="0"/>
              <a:buChar char="•"/>
            </a:pPr>
            <a:r>
              <a:rPr lang="en-US" sz="1550" dirty="0" smtClean="0">
                <a:latin typeface="Arial" pitchFamily="34" charset="0"/>
                <a:cs typeface="Arial" pitchFamily="34" charset="0"/>
              </a:rPr>
              <a:t>If the transaction file indicates a deletion then the record is simply </a:t>
            </a:r>
            <a:br>
              <a:rPr lang="en-US" sz="1550" dirty="0" smtClean="0">
                <a:latin typeface="Arial" pitchFamily="34" charset="0"/>
                <a:cs typeface="Arial" pitchFamily="34" charset="0"/>
              </a:rPr>
            </a:br>
            <a:r>
              <a:rPr lang="en-US" sz="1550" dirty="0" smtClean="0">
                <a:latin typeface="Arial" pitchFamily="34" charset="0"/>
                <a:cs typeface="Arial" pitchFamily="34" charset="0"/>
              </a:rPr>
              <a:t>not written to the NMF and a new record from each file is read</a:t>
            </a:r>
          </a:p>
          <a:p>
            <a:pPr marL="633413" lvl="1" indent="-176213">
              <a:buClr>
                <a:schemeClr val="tx1"/>
              </a:buClr>
              <a:buFont typeface="Arial" pitchFamily="34" charset="0"/>
              <a:buChar char="•"/>
            </a:pPr>
            <a:r>
              <a:rPr lang="en-US" sz="1550" dirty="0" smtClean="0">
                <a:latin typeface="Arial" pitchFamily="34" charset="0"/>
                <a:cs typeface="Arial" pitchFamily="34" charset="0"/>
              </a:rPr>
              <a:t>If the key field on the MF &gt; the key field on the TF, then the </a:t>
            </a:r>
            <a:br>
              <a:rPr lang="en-US" sz="1550" dirty="0" smtClean="0">
                <a:latin typeface="Arial" pitchFamily="34" charset="0"/>
                <a:cs typeface="Arial" pitchFamily="34" charset="0"/>
              </a:rPr>
            </a:br>
            <a:r>
              <a:rPr lang="en-US" sz="1550" dirty="0" smtClean="0">
                <a:latin typeface="Arial" pitchFamily="34" charset="0"/>
                <a:cs typeface="Arial" pitchFamily="34" charset="0"/>
              </a:rPr>
              <a:t>record doesn’t yet exist and a new record is created on the </a:t>
            </a:r>
            <a:br>
              <a:rPr lang="en-US" sz="1550" dirty="0" smtClean="0">
                <a:latin typeface="Arial" pitchFamily="34" charset="0"/>
                <a:cs typeface="Arial" pitchFamily="34" charset="0"/>
              </a:rPr>
            </a:br>
            <a:r>
              <a:rPr lang="en-US" sz="1550" dirty="0" smtClean="0">
                <a:latin typeface="Arial" pitchFamily="34" charset="0"/>
                <a:cs typeface="Arial" pitchFamily="34" charset="0"/>
              </a:rPr>
              <a:t>NMF; a new TF record is now read</a:t>
            </a:r>
          </a:p>
          <a:p>
            <a:pPr marL="280988" indent="-280988">
              <a:buClr>
                <a:srgbClr val="00B050"/>
              </a:buClr>
              <a:buFont typeface="Wingdings 3" pitchFamily="18" charset="2"/>
              <a:buChar char=""/>
            </a:pPr>
            <a:r>
              <a:rPr lang="en-US" sz="1550" dirty="0" smtClean="0">
                <a:latin typeface="Arial" pitchFamily="34" charset="0"/>
                <a:cs typeface="Arial" pitchFamily="34" charset="0"/>
              </a:rPr>
              <a:t>The process is repeated until the end of the MF</a:t>
            </a:r>
          </a:p>
          <a:p>
            <a:pPr marL="280988" indent="-280988">
              <a:buClr>
                <a:srgbClr val="00B050"/>
              </a:buClr>
              <a:buFont typeface="Wingdings 3" pitchFamily="18" charset="2"/>
              <a:buChar char=""/>
            </a:pPr>
            <a:r>
              <a:rPr lang="en-US" sz="1550" dirty="0" smtClean="0">
                <a:latin typeface="Arial" pitchFamily="34" charset="0"/>
                <a:cs typeface="Arial" pitchFamily="34" charset="0"/>
              </a:rPr>
              <a:t>Finally, any remaining records on the TF are written to the NMF.</a:t>
            </a:r>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45</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dirty="0" smtClean="0"/>
              <a:t>3.1 – Serial access - Example</a:t>
            </a:r>
            <a:endParaRPr lang="en-GB"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46</a:t>
            </a:r>
            <a:endParaRPr lang="en-GB"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534524526"/>
              </p:ext>
            </p:extLst>
          </p:nvPr>
        </p:nvGraphicFramePr>
        <p:xfrm>
          <a:off x="323528" y="1124744"/>
          <a:ext cx="8496940" cy="5897880"/>
        </p:xfrm>
        <a:graphic>
          <a:graphicData uri="http://schemas.openxmlformats.org/drawingml/2006/table">
            <a:tbl>
              <a:tblPr firstRow="1" bandRow="1">
                <a:tableStyleId>{5940675A-B579-460E-94D1-54222C63F5DA}</a:tableStyleId>
              </a:tblPr>
              <a:tblGrid>
                <a:gridCol w="849694"/>
                <a:gridCol w="849694"/>
                <a:gridCol w="849694"/>
                <a:gridCol w="849694"/>
                <a:gridCol w="849694"/>
                <a:gridCol w="849694"/>
                <a:gridCol w="849694"/>
                <a:gridCol w="849694"/>
                <a:gridCol w="849694"/>
                <a:gridCol w="849694"/>
              </a:tblGrid>
              <a:tr h="279101">
                <a:tc gridSpan="10">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itchFamily="34" charset="0"/>
                          <a:cs typeface="Arial" pitchFamily="34" charset="0"/>
                        </a:rPr>
                        <a:t>The Master File (MF) contains the following records with key fields shown:</a:t>
                      </a:r>
                    </a:p>
                  </a:txBody>
                  <a:tcPr>
                    <a:lnB w="12700" cap="flat" cmpd="sng" algn="ctr">
                      <a:solidFill>
                        <a:schemeClr val="tx1"/>
                      </a:solidFill>
                      <a:prstDash val="solid"/>
                      <a:round/>
                      <a:headEnd type="none" w="med" len="med"/>
                      <a:tailEnd type="none" w="med" len="med"/>
                    </a:lnB>
                  </a:tcPr>
                </a:tc>
                <a:tc hMerge="1">
                  <a:txBody>
                    <a:bodyPr/>
                    <a:lstStyle/>
                    <a:p>
                      <a:endParaRPr lang="en-US" sz="1300" dirty="0">
                        <a:latin typeface="Arial" pitchFamily="34" charset="0"/>
                        <a:cs typeface="Arial" pitchFamily="34" charset="0"/>
                      </a:endParaRPr>
                    </a:p>
                  </a:txBody>
                  <a:tcPr/>
                </a:tc>
                <a:tc hMerge="1">
                  <a:txBody>
                    <a:bodyPr/>
                    <a:lstStyle/>
                    <a:p>
                      <a:endParaRPr lang="en-US" sz="130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r>
              <a:tr h="265146">
                <a:tc>
                  <a:txBody>
                    <a:bodyPr/>
                    <a:lstStyle/>
                    <a:p>
                      <a:r>
                        <a:rPr lang="en-US" sz="1300" b="1" dirty="0" smtClean="0">
                          <a:latin typeface="Arial" pitchFamily="34" charset="0"/>
                          <a:cs typeface="Arial" pitchFamily="34" charset="0"/>
                        </a:rPr>
                        <a:t>1</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2</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3</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4</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5</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6</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7</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8</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9</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65146">
                <a:tc gridSpan="10">
                  <a:txBody>
                    <a:bodyPr/>
                    <a:lstStyle/>
                    <a:p>
                      <a:r>
                        <a:rPr lang="en-US" sz="1300" dirty="0" smtClean="0">
                          <a:latin typeface="Arial" pitchFamily="34" charset="0"/>
                          <a:cs typeface="Arial" pitchFamily="34" charset="0"/>
                        </a:rPr>
                        <a:t>The Transaction</a:t>
                      </a:r>
                      <a:r>
                        <a:rPr lang="en-US" sz="1300" baseline="0" dirty="0" smtClean="0">
                          <a:latin typeface="Arial" pitchFamily="34" charset="0"/>
                          <a:cs typeface="Arial" pitchFamily="34" charset="0"/>
                        </a:rPr>
                        <a:t> File (TF) contains the following records with key fields shown:</a:t>
                      </a:r>
                      <a:endParaRPr lang="en-US" sz="1300" dirty="0">
                        <a:latin typeface="Arial" pitchFamily="34" charset="0"/>
                        <a:cs typeface="Arial"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300" dirty="0">
                        <a:latin typeface="Arial" pitchFamily="34" charset="0"/>
                        <a:cs typeface="Arial" pitchFamily="34" charset="0"/>
                      </a:endParaRPr>
                    </a:p>
                  </a:txBody>
                  <a:tcPr/>
                </a:tc>
                <a:tc hMerge="1">
                  <a:txBody>
                    <a:bodyPr/>
                    <a:lstStyle/>
                    <a:p>
                      <a:endParaRPr lang="en-US" sz="1300">
                        <a:latin typeface="Arial" pitchFamily="34" charset="0"/>
                        <a:cs typeface="Arial" pitchFamily="34" charset="0"/>
                      </a:endParaRPr>
                    </a:p>
                  </a:txBody>
                  <a:tcPr/>
                </a:tc>
                <a:tc hMerge="1">
                  <a:txBody>
                    <a:bodyPr/>
                    <a:lstStyle/>
                    <a:p>
                      <a:endParaRPr lang="en-US" sz="130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r>
              <a:tr h="265146">
                <a:tc>
                  <a:txBody>
                    <a:bodyPr/>
                    <a:lstStyle/>
                    <a:p>
                      <a:r>
                        <a:rPr lang="en-US" sz="1300" b="1" dirty="0" smtClean="0">
                          <a:latin typeface="Arial" pitchFamily="34" charset="0"/>
                          <a:cs typeface="Arial" pitchFamily="34" charset="0"/>
                        </a:rPr>
                        <a:t>1</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2</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3</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4</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5</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6</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7</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8</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9</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10</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r h="446561">
                <a:tc gridSpan="10">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latin typeface="Arial" pitchFamily="34" charset="0"/>
                          <a:cs typeface="Arial" pitchFamily="34" charset="0"/>
                        </a:rPr>
                        <a:t>The first record from each file is read.</a:t>
                      </a:r>
                      <a:r>
                        <a:rPr lang="en-US" sz="1300" baseline="0" dirty="0" smtClean="0">
                          <a:latin typeface="Arial" pitchFamily="34" charset="0"/>
                          <a:cs typeface="Arial" pitchFamily="34" charset="0"/>
                        </a:rPr>
                        <a:t> The key fields both match, so the record with key field 1 is written from the TF to the new master file (NMF):</a:t>
                      </a:r>
                      <a:endParaRPr lang="en-US" sz="1300" dirty="0" smtClean="0">
                        <a:latin typeface="Arial" pitchFamily="34" charset="0"/>
                        <a:cs typeface="Arial"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a:latin typeface="Arial" pitchFamily="34" charset="0"/>
                        <a:cs typeface="Arial" pitchFamily="34" charset="0"/>
                      </a:endParaRPr>
                    </a:p>
                  </a:txBody>
                  <a:tcPr/>
                </a:tc>
                <a:tc hMerge="1">
                  <a:txBody>
                    <a:bodyPr/>
                    <a:lstStyle/>
                    <a:p>
                      <a:endParaRPr lang="en-US" sz="1300">
                        <a:latin typeface="Arial" pitchFamily="34" charset="0"/>
                        <a:cs typeface="Arial" pitchFamily="34" charset="0"/>
                      </a:endParaRPr>
                    </a:p>
                  </a:txBody>
                  <a:tcPr/>
                </a:tc>
                <a:tc hMerge="1">
                  <a:txBody>
                    <a:bodyPr/>
                    <a:lstStyle/>
                    <a:p>
                      <a:endParaRPr lang="en-US" sz="130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r>
              <a:tr h="265146">
                <a:tc>
                  <a:txBody>
                    <a:bodyPr/>
                    <a:lstStyle/>
                    <a:p>
                      <a:r>
                        <a:rPr lang="en-US" sz="1300" b="1" dirty="0" smtClean="0">
                          <a:latin typeface="Arial" pitchFamily="34" charset="0"/>
                          <a:cs typeface="Arial" pitchFamily="34" charset="0"/>
                        </a:rPr>
                        <a:t>1</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561">
                <a:tc gridSpan="10">
                  <a:txBody>
                    <a:bodyPr/>
                    <a:lstStyle/>
                    <a:p>
                      <a:r>
                        <a:rPr lang="en-US" sz="1300" dirty="0" smtClean="0">
                          <a:latin typeface="Arial" pitchFamily="34" charset="0"/>
                          <a:cs typeface="Arial" pitchFamily="34" charset="0"/>
                        </a:rPr>
                        <a:t>The second</a:t>
                      </a:r>
                      <a:r>
                        <a:rPr lang="en-US" sz="1300" baseline="0" dirty="0" smtClean="0">
                          <a:latin typeface="Arial" pitchFamily="34" charset="0"/>
                          <a:cs typeface="Arial" pitchFamily="34" charset="0"/>
                        </a:rPr>
                        <a:t> record is then read from the TF and MF; again the keys are equal so the record on the TF with key field 2 is now written to the NMF:</a:t>
                      </a:r>
                      <a:endParaRPr lang="en-US" sz="1300" dirty="0">
                        <a:latin typeface="Arial" pitchFamily="34" charset="0"/>
                        <a:cs typeface="Arial"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r>
              <a:tr h="265146">
                <a:tc>
                  <a:txBody>
                    <a:bodyPr/>
                    <a:lstStyle/>
                    <a:p>
                      <a:r>
                        <a:rPr lang="en-US" sz="1300" b="1" dirty="0" smtClean="0">
                          <a:latin typeface="Arial" pitchFamily="34" charset="0"/>
                          <a:cs typeface="Arial" pitchFamily="34" charset="0"/>
                        </a:rPr>
                        <a:t>1</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2</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561">
                <a:tc gridSpan="10">
                  <a:txBody>
                    <a:bodyPr/>
                    <a:lstStyle/>
                    <a:p>
                      <a:r>
                        <a:rPr lang="en-US" sz="1300" dirty="0" smtClean="0">
                          <a:latin typeface="Arial" pitchFamily="34" charset="0"/>
                          <a:cs typeface="Arial" pitchFamily="34" charset="0"/>
                        </a:rPr>
                        <a:t>The third record</a:t>
                      </a:r>
                      <a:r>
                        <a:rPr lang="en-US" sz="1300" baseline="0" dirty="0" smtClean="0">
                          <a:latin typeface="Arial" pitchFamily="34" charset="0"/>
                          <a:cs typeface="Arial" pitchFamily="34" charset="0"/>
                        </a:rPr>
                        <a:t> is then read from the MF and TF; this time the key fields are different (3 and 4). The MF key &lt; the TF key, so the MF record with key 3 is now written to the NMF.</a:t>
                      </a:r>
                      <a:endParaRPr lang="en-US" sz="1300" dirty="0">
                        <a:latin typeface="Arial" pitchFamily="34" charset="0"/>
                        <a:cs typeface="Arial"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r>
              <a:tr h="265146">
                <a:tc>
                  <a:txBody>
                    <a:bodyPr/>
                    <a:lstStyle/>
                    <a:p>
                      <a:r>
                        <a:rPr lang="en-US" sz="1300" b="1" dirty="0" smtClean="0">
                          <a:latin typeface="Arial" pitchFamily="34" charset="0"/>
                          <a:cs typeface="Arial" pitchFamily="34" charset="0"/>
                        </a:rPr>
                        <a:t>1</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2</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3</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146">
                <a:tc gridSpan="10">
                  <a:txBody>
                    <a:bodyPr/>
                    <a:lstStyle/>
                    <a:p>
                      <a:endParaRPr lang="en-US" sz="1300" dirty="0">
                        <a:latin typeface="Arial" pitchFamily="34" charset="0"/>
                        <a:cs typeface="Arial"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r>
              <a:tr h="265146">
                <a:tc>
                  <a:txBody>
                    <a:bodyPr/>
                    <a:lstStyle/>
                    <a:p>
                      <a:r>
                        <a:rPr lang="en-US" sz="1300" b="1" dirty="0" smtClean="0">
                          <a:latin typeface="Arial" pitchFamily="34" charset="0"/>
                          <a:cs typeface="Arial" pitchFamily="34" charset="0"/>
                        </a:rPr>
                        <a:t>1</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2</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3</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4</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146">
                <a:tc gridSpan="10">
                  <a:txBody>
                    <a:bodyPr/>
                    <a:lstStyle/>
                    <a:p>
                      <a:endParaRPr lang="en-US" sz="1300" dirty="0">
                        <a:latin typeface="Arial" pitchFamily="34" charset="0"/>
                        <a:cs typeface="Arial"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r>
              <a:tr h="334921">
                <a:tc>
                  <a:txBody>
                    <a:bodyPr/>
                    <a:lstStyle/>
                    <a:p>
                      <a:r>
                        <a:rPr lang="en-US" sz="1300" b="1" dirty="0" smtClean="0">
                          <a:latin typeface="Arial" pitchFamily="34" charset="0"/>
                          <a:cs typeface="Arial" pitchFamily="34" charset="0"/>
                        </a:rPr>
                        <a:t>1</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2</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3</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4</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5</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146">
                <a:tc gridSpan="10">
                  <a:txBody>
                    <a:bodyPr/>
                    <a:lstStyle/>
                    <a:p>
                      <a:endParaRPr lang="en-US" sz="1300" dirty="0">
                        <a:latin typeface="Arial" pitchFamily="34" charset="0"/>
                        <a:cs typeface="Arial"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r>
              <a:tr h="265146">
                <a:tc>
                  <a:txBody>
                    <a:bodyPr/>
                    <a:lstStyle/>
                    <a:p>
                      <a:r>
                        <a:rPr lang="en-US" sz="1300" b="1" dirty="0" smtClean="0">
                          <a:latin typeface="Arial" pitchFamily="34" charset="0"/>
                          <a:cs typeface="Arial" pitchFamily="34" charset="0"/>
                        </a:rPr>
                        <a:t>1</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2</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3</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4</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5</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6</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146">
                <a:tc gridSpan="10">
                  <a:txBody>
                    <a:bodyPr/>
                    <a:lstStyle/>
                    <a:p>
                      <a:endParaRPr lang="en-US" sz="1300" dirty="0">
                        <a:latin typeface="Arial" pitchFamily="34" charset="0"/>
                        <a:cs typeface="Arial"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c hMerge="1">
                  <a:txBody>
                    <a:bodyPr/>
                    <a:lstStyle/>
                    <a:p>
                      <a:endParaRPr lang="en-US" sz="1300" dirty="0">
                        <a:latin typeface="Arial" pitchFamily="34" charset="0"/>
                        <a:cs typeface="Arial" pitchFamily="34" charset="0"/>
                      </a:endParaRPr>
                    </a:p>
                  </a:txBody>
                  <a:tcPr/>
                </a:tc>
              </a:tr>
              <a:tr h="265146">
                <a:tc>
                  <a:txBody>
                    <a:bodyPr/>
                    <a:lstStyle/>
                    <a:p>
                      <a:r>
                        <a:rPr lang="en-US" sz="1300" b="1" dirty="0" smtClean="0">
                          <a:latin typeface="Arial" pitchFamily="34" charset="0"/>
                          <a:cs typeface="Arial" pitchFamily="34" charset="0"/>
                        </a:rPr>
                        <a:t>1</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2</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3</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4</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5</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6</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7</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8</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300" b="1" dirty="0" smtClean="0">
                          <a:latin typeface="Arial" pitchFamily="34" charset="0"/>
                          <a:cs typeface="Arial" pitchFamily="34" charset="0"/>
                        </a:rPr>
                        <a:t>9</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US" sz="1300" b="1" dirty="0" smtClean="0">
                          <a:latin typeface="Arial" pitchFamily="34" charset="0"/>
                          <a:cs typeface="Arial" pitchFamily="34" charset="0"/>
                        </a:rPr>
                        <a:t>10</a:t>
                      </a:r>
                      <a:endParaRPr lang="en-US" sz="1300" b="1"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bl>
          </a:graphicData>
        </a:graphic>
      </p:graphicFrame>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3.1 – Direct Access</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47</a:t>
            </a:r>
            <a:endParaRPr lang="en-GB" b="1" dirty="0">
              <a:latin typeface="Arial" panose="020B0604020202020204" pitchFamily="34" charset="0"/>
              <a:cs typeface="Arial" panose="020B0604020202020204" pitchFamily="34" charset="0"/>
            </a:endParaRPr>
          </a:p>
        </p:txBody>
      </p:sp>
      <p:sp>
        <p:nvSpPr>
          <p:cNvPr id="2" name="Rectangle 1"/>
          <p:cNvSpPr/>
          <p:nvPr/>
        </p:nvSpPr>
        <p:spPr>
          <a:xfrm>
            <a:off x="323528" y="1196752"/>
            <a:ext cx="8496944" cy="1631216"/>
          </a:xfrm>
          <a:prstGeom prst="rect">
            <a:avLst/>
          </a:prstGeom>
          <a:solidFill>
            <a:schemeClr val="accent6">
              <a:lumMod val="60000"/>
              <a:lumOff val="40000"/>
            </a:schemeClr>
          </a:solidFill>
          <a:ln w="50800">
            <a:solidFill>
              <a:srgbClr val="002060"/>
            </a:solidFill>
          </a:ln>
        </p:spPr>
        <p:txBody>
          <a:bodyPr wrap="square">
            <a:spAutoFit/>
          </a:bodyPr>
          <a:lstStyle/>
          <a:p>
            <a:r>
              <a:rPr lang="en-GB" sz="2000" b="1" dirty="0" smtClean="0">
                <a:latin typeface="Arial" panose="020B0604020202020204" pitchFamily="34" charset="0"/>
                <a:cs typeface="Arial" panose="020B0604020202020204" pitchFamily="34" charset="0"/>
              </a:rPr>
              <a:t>Exercise </a:t>
            </a:r>
            <a:r>
              <a:rPr lang="en-GB" sz="2000" b="1" dirty="0">
                <a:latin typeface="Arial" panose="020B0604020202020204" pitchFamily="34" charset="0"/>
                <a:cs typeface="Arial" panose="020B0604020202020204" pitchFamily="34" charset="0"/>
              </a:rPr>
              <a:t>3a</a:t>
            </a:r>
          </a:p>
          <a:p>
            <a:r>
              <a:rPr lang="en-US" sz="2000" dirty="0">
                <a:latin typeface="Arial" panose="020B0604020202020204" pitchFamily="34" charset="0"/>
                <a:cs typeface="Arial" panose="020B0604020202020204" pitchFamily="34" charset="0"/>
              </a:rPr>
              <a:t>Continue the above exercise for the remainder of records to see if you arrive at the above NMF.</a:t>
            </a:r>
          </a:p>
          <a:p>
            <a:r>
              <a:rPr lang="en-US" sz="2000" dirty="0">
                <a:latin typeface="Arial" panose="020B0604020202020204" pitchFamily="34" charset="0"/>
                <a:cs typeface="Arial" panose="020B0604020202020204" pitchFamily="34" charset="0"/>
              </a:rPr>
              <a:t>What would happen if two of the records on the TF (with key fields of 4 and 8) needed </a:t>
            </a:r>
            <a:r>
              <a:rPr lang="en-US" sz="2000" dirty="0" smtClean="0">
                <a:latin typeface="Arial" panose="020B0604020202020204" pitchFamily="34" charset="0"/>
                <a:cs typeface="Arial" panose="020B0604020202020204" pitchFamily="34" charset="0"/>
              </a:rPr>
              <a:t>deletion to </a:t>
            </a:r>
            <a:r>
              <a:rPr lang="en-US" sz="2000" dirty="0">
                <a:latin typeface="Arial" panose="020B0604020202020204" pitchFamily="34" charset="0"/>
                <a:cs typeface="Arial" panose="020B0604020202020204" pitchFamily="34" charset="0"/>
              </a:rPr>
              <a:t>be carried out? What would be the final NMF?</a:t>
            </a:r>
            <a:endParaRPr lang="en-GB" sz="2000" dirty="0">
              <a:latin typeface="Arial" panose="020B0604020202020204" pitchFamily="34" charset="0"/>
              <a:cs typeface="Arial" panose="020B0604020202020204" pitchFamily="34" charset="0"/>
            </a:endParaRPr>
          </a:p>
        </p:txBody>
      </p:sp>
      <p:sp>
        <p:nvSpPr>
          <p:cNvPr id="3" name="Rectangle 2"/>
          <p:cNvSpPr/>
          <p:nvPr/>
        </p:nvSpPr>
        <p:spPr>
          <a:xfrm>
            <a:off x="323528" y="2924944"/>
            <a:ext cx="8496944" cy="3477875"/>
          </a:xfrm>
          <a:prstGeom prst="rect">
            <a:avLst/>
          </a:prstGeom>
        </p:spPr>
        <p:txBody>
          <a:bodyPr wrap="square">
            <a:spAutoFit/>
          </a:bodyPr>
          <a:lstStyle/>
          <a:p>
            <a:pPr marL="285750" indent="-285750">
              <a:buClr>
                <a:schemeClr val="accent6">
                  <a:lumMod val="75000"/>
                </a:schemeClr>
              </a:buClr>
              <a:buFont typeface="Wingdings 3" panose="05040102010807070707" pitchFamily="18" charset="2"/>
              <a:buChar char=""/>
            </a:pPr>
            <a:r>
              <a:rPr lang="en-US" sz="2000" b="1" dirty="0">
                <a:solidFill>
                  <a:srgbClr val="FF0000"/>
                </a:solidFill>
                <a:latin typeface="Arial" panose="020B0604020202020204" pitchFamily="34" charset="0"/>
                <a:cs typeface="Arial" panose="020B0604020202020204" pitchFamily="34" charset="0"/>
              </a:rPr>
              <a:t>Direct access </a:t>
            </a:r>
            <a:r>
              <a:rPr lang="en-US" sz="2000" dirty="0">
                <a:latin typeface="Arial" panose="020B0604020202020204" pitchFamily="34" charset="0"/>
                <a:cs typeface="Arial" panose="020B0604020202020204" pitchFamily="34" charset="0"/>
              </a:rPr>
              <a:t>is used with magnetic disks, optical media and solid state </a:t>
            </a:r>
            <a:r>
              <a:rPr lang="en-US" sz="2000" dirty="0" smtClean="0">
                <a:latin typeface="Arial" panose="020B0604020202020204" pitchFamily="34" charset="0"/>
                <a:cs typeface="Arial" panose="020B0604020202020204" pitchFamily="34" charset="0"/>
              </a:rPr>
              <a:t>media. The </a:t>
            </a:r>
            <a:r>
              <a:rPr lang="en-US" sz="2000" dirty="0">
                <a:latin typeface="Arial" panose="020B0604020202020204" pitchFamily="34" charset="0"/>
                <a:cs typeface="Arial" panose="020B0604020202020204" pitchFamily="34" charset="0"/>
              </a:rPr>
              <a:t>computer uses the key field to calculate where data should be stored. It </a:t>
            </a:r>
            <a:r>
              <a:rPr lang="en-US" sz="2000" dirty="0" smtClean="0">
                <a:latin typeface="Arial" panose="020B0604020202020204" pitchFamily="34" charset="0"/>
                <a:cs typeface="Arial" panose="020B0604020202020204" pitchFamily="34" charset="0"/>
              </a:rPr>
              <a:t>is then </a:t>
            </a:r>
            <a:r>
              <a:rPr lang="en-US" sz="2000" dirty="0">
                <a:latin typeface="Arial" panose="020B0604020202020204" pitchFamily="34" charset="0"/>
                <a:cs typeface="Arial" panose="020B0604020202020204" pitchFamily="34" charset="0"/>
              </a:rPr>
              <a:t>able to access the data directly from the calculated position. </a:t>
            </a:r>
            <a:r>
              <a:rPr lang="en-US" sz="2000" dirty="0" smtClean="0">
                <a:latin typeface="Arial" panose="020B0604020202020204" pitchFamily="34" charset="0"/>
                <a:cs typeface="Arial" panose="020B0604020202020204" pitchFamily="34" charset="0"/>
              </a:rPr>
              <a:t>Consequently, access </a:t>
            </a:r>
            <a:r>
              <a:rPr lang="en-US" sz="2000" dirty="0">
                <a:latin typeface="Arial" panose="020B0604020202020204" pitchFamily="34" charset="0"/>
                <a:cs typeface="Arial" panose="020B0604020202020204" pitchFamily="34" charset="0"/>
              </a:rPr>
              <a:t>is much faster than with serial access. </a:t>
            </a:r>
            <a:endParaRPr lang="en-US" sz="2000" dirty="0" smtClean="0">
              <a:latin typeface="Arial" panose="020B0604020202020204" pitchFamily="34" charset="0"/>
              <a:cs typeface="Arial" panose="020B0604020202020204" pitchFamily="34" charset="0"/>
            </a:endParaRPr>
          </a:p>
          <a:p>
            <a:pPr marL="285750" indent="-285750">
              <a:buClr>
                <a:schemeClr val="accent6">
                  <a:lumMod val="75000"/>
                </a:schemeClr>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When </a:t>
            </a:r>
            <a:r>
              <a:rPr lang="en-US" sz="2000" dirty="0">
                <a:latin typeface="Arial" panose="020B0604020202020204" pitchFamily="34" charset="0"/>
                <a:cs typeface="Arial" panose="020B0604020202020204" pitchFamily="34" charset="0"/>
              </a:rPr>
              <a:t>updating files using </a:t>
            </a:r>
            <a:r>
              <a:rPr lang="en-US" sz="2000" dirty="0" smtClean="0">
                <a:latin typeface="Arial" panose="020B0604020202020204" pitchFamily="34" charset="0"/>
                <a:cs typeface="Arial" panose="020B0604020202020204" pitchFamily="34" charset="0"/>
              </a:rPr>
              <a:t>direct access</a:t>
            </a:r>
            <a:r>
              <a:rPr lang="en-US" sz="2000" dirty="0">
                <a:latin typeface="Arial" panose="020B0604020202020204" pitchFamily="34" charset="0"/>
                <a:cs typeface="Arial" panose="020B0604020202020204" pitchFamily="34" charset="0"/>
              </a:rPr>
              <a:t>, the old records/data are simply written over by the new records/data. It </a:t>
            </a:r>
            <a:r>
              <a:rPr lang="en-US" sz="2000" dirty="0" smtClean="0">
                <a:latin typeface="Arial" panose="020B0604020202020204" pitchFamily="34" charset="0"/>
                <a:cs typeface="Arial" panose="020B0604020202020204" pitchFamily="34" charset="0"/>
              </a:rPr>
              <a:t>is not </a:t>
            </a:r>
            <a:r>
              <a:rPr lang="en-US" sz="2000" dirty="0">
                <a:latin typeface="Arial" panose="020B0604020202020204" pitchFamily="34" charset="0"/>
                <a:cs typeface="Arial" panose="020B0604020202020204" pitchFamily="34" charset="0"/>
              </a:rPr>
              <a:t>necessary to sort records into any specific order first.</a:t>
            </a:r>
          </a:p>
          <a:p>
            <a:pPr marL="285750" indent="-285750">
              <a:buClr>
                <a:schemeClr val="accent6">
                  <a:lumMod val="75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It is used in applications where data access speed is vital (for example, in </a:t>
            </a:r>
            <a:r>
              <a:rPr lang="en-US" sz="2000" dirty="0" err="1" smtClean="0">
                <a:latin typeface="Arial" panose="020B0604020202020204" pitchFamily="34" charset="0"/>
                <a:cs typeface="Arial" panose="020B0604020202020204" pitchFamily="34" charset="0"/>
              </a:rPr>
              <a:t>re:tltime</a:t>
            </a:r>
            <a:r>
              <a:rPr lang="en-US" sz="2000" dirty="0" smtClean="0">
                <a:latin typeface="Arial" panose="020B0604020202020204" pitchFamily="34" charset="0"/>
                <a:cs typeface="Arial" panose="020B0604020202020204" pitchFamily="34" charset="0"/>
              </a:rPr>
              <a:t> operations </a:t>
            </a:r>
            <a:r>
              <a:rPr lang="en-US" sz="2000" dirty="0">
                <a:latin typeface="Arial" panose="020B0604020202020204" pitchFamily="34" charset="0"/>
                <a:cs typeface="Arial" panose="020B0604020202020204" pitchFamily="34" charset="0"/>
              </a:rPr>
              <a:t>such as controlling a chemical plant or online systems such </a:t>
            </a:r>
            <a:r>
              <a:rPr lang="en-US" sz="2000" dirty="0" smtClean="0">
                <a:latin typeface="Arial" panose="020B0604020202020204" pitchFamily="34" charset="0"/>
                <a:cs typeface="Arial" panose="020B0604020202020204" pitchFamily="34" charset="0"/>
              </a:rPr>
              <a:t>as booking </a:t>
            </a:r>
            <a:r>
              <a:rPr lang="en-US" sz="2000" dirty="0">
                <a:latin typeface="Arial" panose="020B0604020202020204" pitchFamily="34" charset="0"/>
                <a:cs typeface="Arial" panose="020B0604020202020204" pitchFamily="34" charset="0"/>
              </a:rPr>
              <a:t>air tickets or automatic stock control).</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3.2 – Secondary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47</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61320"/>
            <a:ext cx="6788194" cy="5435334"/>
          </a:xfrm>
          <a:prstGeom prst="rect">
            <a:avLst/>
          </a:prstGeom>
        </p:spPr>
        <p:txBody>
          <a:bodyPr wrap="square">
            <a:spAutoFit/>
          </a:bodyPr>
          <a:lstStyle/>
          <a:p>
            <a:pPr marL="285750" indent="-285750">
              <a:buClr>
                <a:schemeClr val="accent6">
                  <a:lumMod val="75000"/>
                </a:schemeClr>
              </a:buClr>
              <a:buFont typeface="Wingdings 3" panose="05040102010807070707" pitchFamily="18" charset="2"/>
              <a:buChar char=""/>
            </a:pPr>
            <a:r>
              <a:rPr lang="en-US" sz="2180" dirty="0">
                <a:latin typeface="Arial" panose="020B0604020202020204" pitchFamily="34" charset="0"/>
                <a:cs typeface="Arial" panose="020B0604020202020204" pitchFamily="34" charset="0"/>
              </a:rPr>
              <a:t>Dating right back to </a:t>
            </a:r>
            <a:r>
              <a:rPr lang="en-US" sz="2180" dirty="0" smtClean="0">
                <a:latin typeface="Arial" panose="020B0604020202020204" pitchFamily="34" charset="0"/>
                <a:cs typeface="Arial" panose="020B0604020202020204" pitchFamily="34" charset="0"/>
              </a:rPr>
              <a:t>the </a:t>
            </a:r>
            <a:r>
              <a:rPr lang="en-US" sz="2180" dirty="0">
                <a:latin typeface="Arial" panose="020B0604020202020204" pitchFamily="34" charset="0"/>
                <a:cs typeface="Arial" panose="020B0604020202020204" pitchFamily="34" charset="0"/>
              </a:rPr>
              <a:t>advent of the personal computer, all systems have </a:t>
            </a:r>
            <a:r>
              <a:rPr lang="en-US" sz="2180" dirty="0" smtClean="0">
                <a:latin typeface="Arial" panose="020B0604020202020204" pitchFamily="34" charset="0"/>
                <a:cs typeface="Arial" panose="020B0604020202020204" pitchFamily="34" charset="0"/>
              </a:rPr>
              <a:t>come equipped </a:t>
            </a:r>
            <a:r>
              <a:rPr lang="en-US" sz="2180" dirty="0">
                <a:latin typeface="Arial" panose="020B0604020202020204" pitchFamily="34" charset="0"/>
                <a:cs typeface="Arial" panose="020B0604020202020204" pitchFamily="34" charset="0"/>
              </a:rPr>
              <a:t>with some form of secondary storage. When a user loads data into </a:t>
            </a:r>
            <a:r>
              <a:rPr lang="en-US" sz="2180" dirty="0" smtClean="0">
                <a:latin typeface="Arial" panose="020B0604020202020204" pitchFamily="34" charset="0"/>
                <a:cs typeface="Arial" panose="020B0604020202020204" pitchFamily="34" charset="0"/>
              </a:rPr>
              <a:t>a computer</a:t>
            </a:r>
            <a:r>
              <a:rPr lang="en-US" sz="2180" dirty="0">
                <a:latin typeface="Arial" panose="020B0604020202020204" pitchFamily="34" charset="0"/>
                <a:cs typeface="Arial" panose="020B0604020202020204" pitchFamily="34" charset="0"/>
              </a:rPr>
              <a:t>, the information is stored temporarily in the RAM - if the </a:t>
            </a:r>
            <a:r>
              <a:rPr lang="en-US" sz="2180" dirty="0" smtClean="0">
                <a:latin typeface="Arial" panose="020B0604020202020204" pitchFamily="34" charset="0"/>
                <a:cs typeface="Arial" panose="020B0604020202020204" pitchFamily="34" charset="0"/>
              </a:rPr>
              <a:t>computer was turned </a:t>
            </a:r>
            <a:r>
              <a:rPr lang="en-US" sz="2180" dirty="0">
                <a:latin typeface="Arial" panose="020B0604020202020204" pitchFamily="34" charset="0"/>
                <a:cs typeface="Arial" panose="020B0604020202020204" pitchFamily="34" charset="0"/>
              </a:rPr>
              <a:t>off, this data would be </a:t>
            </a:r>
            <a:r>
              <a:rPr lang="en-US" sz="2180" dirty="0" smtClean="0">
                <a:latin typeface="Arial" panose="020B0604020202020204" pitchFamily="34" charset="0"/>
                <a:cs typeface="Arial" panose="020B0604020202020204" pitchFamily="34" charset="0"/>
              </a:rPr>
              <a:t>lost.</a:t>
            </a:r>
          </a:p>
          <a:p>
            <a:pPr marL="285750" indent="-285750">
              <a:buClr>
                <a:schemeClr val="accent6">
                  <a:lumMod val="75000"/>
                </a:schemeClr>
              </a:buClr>
              <a:buFont typeface="Wingdings 3" panose="05040102010807070707" pitchFamily="18" charset="2"/>
              <a:buChar char=""/>
            </a:pPr>
            <a:r>
              <a:rPr lang="en-US" sz="2180" dirty="0" smtClean="0">
                <a:latin typeface="Arial" panose="020B0604020202020204" pitchFamily="34" charset="0"/>
                <a:cs typeface="Arial" panose="020B0604020202020204" pitchFamily="34" charset="0"/>
              </a:rPr>
              <a:t>Secondary </a:t>
            </a:r>
            <a:r>
              <a:rPr lang="en-US" sz="2180" dirty="0">
                <a:latin typeface="Arial" panose="020B0604020202020204" pitchFamily="34" charset="0"/>
                <a:cs typeface="Arial" panose="020B0604020202020204" pitchFamily="34" charset="0"/>
              </a:rPr>
              <a:t>storage devices ensure </a:t>
            </a:r>
            <a:r>
              <a:rPr lang="en-US" sz="2180" dirty="0" smtClean="0">
                <a:latin typeface="Arial" panose="020B0604020202020204" pitchFamily="34" charset="0"/>
                <a:cs typeface="Arial" panose="020B0604020202020204" pitchFamily="34" charset="0"/>
              </a:rPr>
              <a:t>that data </a:t>
            </a:r>
            <a:r>
              <a:rPr lang="en-US" sz="2180" dirty="0">
                <a:latin typeface="Arial" panose="020B0604020202020204" pitchFamily="34" charset="0"/>
                <a:cs typeface="Arial" panose="020B0604020202020204" pitchFamily="34" charset="0"/>
              </a:rPr>
              <a:t>is stored permanently so </a:t>
            </a:r>
            <a:r>
              <a:rPr lang="en-US" sz="2180" dirty="0" smtClean="0">
                <a:latin typeface="Arial" panose="020B0604020202020204" pitchFamily="34" charset="0"/>
                <a:cs typeface="Arial" panose="020B0604020202020204" pitchFamily="34" charset="0"/>
              </a:rPr>
              <a:t>that </a:t>
            </a:r>
            <a:r>
              <a:rPr lang="en-US" sz="2180" dirty="0">
                <a:latin typeface="Arial" panose="020B0604020202020204" pitchFamily="34" charset="0"/>
                <a:cs typeface="Arial" panose="020B0604020202020204" pitchFamily="34" charset="0"/>
              </a:rPr>
              <a:t>it can be used again at a later date. </a:t>
            </a:r>
            <a:r>
              <a:rPr lang="en-US" sz="2180" dirty="0" smtClean="0">
                <a:latin typeface="Arial" panose="020B0604020202020204" pitchFamily="34" charset="0"/>
                <a:cs typeface="Arial" panose="020B0604020202020204" pitchFamily="34" charset="0"/>
              </a:rPr>
              <a:t>This section will </a:t>
            </a:r>
            <a:r>
              <a:rPr lang="en-US" sz="2180" dirty="0">
                <a:latin typeface="Arial" panose="020B0604020202020204" pitchFamily="34" charset="0"/>
                <a:cs typeface="Arial" panose="020B0604020202020204" pitchFamily="34" charset="0"/>
              </a:rPr>
              <a:t>consider </a:t>
            </a:r>
            <a:r>
              <a:rPr lang="en-US" sz="2180" dirty="0" smtClean="0">
                <a:latin typeface="Arial" panose="020B0604020202020204" pitchFamily="34" charset="0"/>
                <a:cs typeface="Arial" panose="020B0604020202020204" pitchFamily="34" charset="0"/>
              </a:rPr>
              <a:t>the </a:t>
            </a:r>
            <a:r>
              <a:rPr lang="en-US" sz="2180" dirty="0">
                <a:latin typeface="Arial" panose="020B0604020202020204" pitchFamily="34" charset="0"/>
                <a:cs typeface="Arial" panose="020B0604020202020204" pitchFamily="34" charset="0"/>
              </a:rPr>
              <a:t>various types of secondary storage and the media used.</a:t>
            </a:r>
          </a:p>
          <a:p>
            <a:pPr marL="285750" indent="-285750">
              <a:buClr>
                <a:schemeClr val="accent6">
                  <a:lumMod val="75000"/>
                </a:schemeClr>
              </a:buClr>
              <a:buFont typeface="Wingdings 3" panose="05040102010807070707" pitchFamily="18" charset="2"/>
              <a:buChar char=""/>
            </a:pPr>
            <a:r>
              <a:rPr lang="en-US" sz="2180" dirty="0">
                <a:latin typeface="Arial" panose="020B0604020202020204" pitchFamily="34" charset="0"/>
                <a:cs typeface="Arial" panose="020B0604020202020204" pitchFamily="34" charset="0"/>
              </a:rPr>
              <a:t>Throughout the chapter, you </a:t>
            </a:r>
            <a:r>
              <a:rPr lang="en-US" sz="2180" dirty="0" smtClean="0">
                <a:latin typeface="Arial" panose="020B0604020202020204" pitchFamily="34" charset="0"/>
                <a:cs typeface="Arial" panose="020B0604020202020204" pitchFamily="34" charset="0"/>
              </a:rPr>
              <a:t>will </a:t>
            </a:r>
            <a:r>
              <a:rPr lang="en-US" sz="2180" dirty="0">
                <a:latin typeface="Arial" panose="020B0604020202020204" pitchFamily="34" charset="0"/>
                <a:cs typeface="Arial" panose="020B0604020202020204" pitchFamily="34" charset="0"/>
              </a:rPr>
              <a:t>notice that the term byte is used to </a:t>
            </a:r>
            <a:r>
              <a:rPr lang="en-US" sz="2180" dirty="0" smtClean="0">
                <a:latin typeface="Arial" panose="020B0604020202020204" pitchFamily="34" charset="0"/>
                <a:cs typeface="Arial" panose="020B0604020202020204" pitchFamily="34" charset="0"/>
              </a:rPr>
              <a:t>measure the </a:t>
            </a:r>
            <a:r>
              <a:rPr lang="en-US" sz="2180" dirty="0">
                <a:latin typeface="Arial" panose="020B0604020202020204" pitchFamily="34" charset="0"/>
                <a:cs typeface="Arial" panose="020B0604020202020204" pitchFamily="34" charset="0"/>
              </a:rPr>
              <a:t>size of memory or storage. Typically, storage sizes or file sizes are </a:t>
            </a:r>
            <a:r>
              <a:rPr lang="en-US" sz="2180" dirty="0" smtClean="0">
                <a:latin typeface="Arial" panose="020B0604020202020204" pitchFamily="34" charset="0"/>
                <a:cs typeface="Arial" panose="020B0604020202020204" pitchFamily="34" charset="0"/>
              </a:rPr>
              <a:t>measured in </a:t>
            </a:r>
            <a:r>
              <a:rPr lang="en-US" sz="2180" b="1" dirty="0">
                <a:latin typeface="Arial" panose="020B0604020202020204" pitchFamily="34" charset="0"/>
                <a:cs typeface="Arial" panose="020B0604020202020204" pitchFamily="34" charset="0"/>
              </a:rPr>
              <a:t>kilobytes</a:t>
            </a:r>
            <a:r>
              <a:rPr lang="en-US" sz="2180" dirty="0">
                <a:latin typeface="Arial" panose="020B0604020202020204" pitchFamily="34" charset="0"/>
                <a:cs typeface="Arial" panose="020B0604020202020204" pitchFamily="34" charset="0"/>
              </a:rPr>
              <a:t> (kB), </a:t>
            </a:r>
            <a:r>
              <a:rPr lang="en-US" sz="2180" b="1" dirty="0">
                <a:latin typeface="Arial" panose="020B0604020202020204" pitchFamily="34" charset="0"/>
                <a:cs typeface="Arial" panose="020B0604020202020204" pitchFamily="34" charset="0"/>
              </a:rPr>
              <a:t>megabytes</a:t>
            </a:r>
            <a:r>
              <a:rPr lang="en-US" sz="2180" dirty="0">
                <a:latin typeface="Arial" panose="020B0604020202020204" pitchFamily="34" charset="0"/>
                <a:cs typeface="Arial" panose="020B0604020202020204" pitchFamily="34" charset="0"/>
              </a:rPr>
              <a:t> (MB), </a:t>
            </a:r>
            <a:r>
              <a:rPr lang="en-US" sz="2180" b="1" dirty="0">
                <a:latin typeface="Arial" panose="020B0604020202020204" pitchFamily="34" charset="0"/>
                <a:cs typeface="Arial" panose="020B0604020202020204" pitchFamily="34" charset="0"/>
              </a:rPr>
              <a:t>gigabytes</a:t>
            </a:r>
            <a:r>
              <a:rPr lang="en-US" sz="2180" dirty="0">
                <a:latin typeface="Arial" panose="020B0604020202020204" pitchFamily="34" charset="0"/>
                <a:cs typeface="Arial" panose="020B0604020202020204" pitchFamily="34" charset="0"/>
              </a:rPr>
              <a:t> (GB) and </a:t>
            </a:r>
            <a:r>
              <a:rPr lang="en-US" sz="2180" b="1" dirty="0">
                <a:latin typeface="Arial" panose="020B0604020202020204" pitchFamily="34" charset="0"/>
                <a:cs typeface="Arial" panose="020B0604020202020204" pitchFamily="34" charset="0"/>
              </a:rPr>
              <a:t>terabytes</a:t>
            </a:r>
            <a:r>
              <a:rPr lang="en-US" sz="2180" dirty="0">
                <a:latin typeface="Arial" panose="020B0604020202020204" pitchFamily="34" charset="0"/>
                <a:cs typeface="Arial" panose="020B0604020202020204" pitchFamily="34" charset="0"/>
              </a:rPr>
              <a:t> (TB) as </a:t>
            </a:r>
            <a:r>
              <a:rPr lang="en-US" sz="2180" dirty="0" smtClean="0">
                <a:latin typeface="Arial" panose="020B0604020202020204" pitchFamily="34" charset="0"/>
                <a:cs typeface="Arial" panose="020B0604020202020204" pitchFamily="34" charset="0"/>
              </a:rPr>
              <a:t>shown next.</a:t>
            </a:r>
            <a:endParaRPr lang="en-GB" sz="2180" dirty="0">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243170055"/>
              </p:ext>
            </p:extLst>
          </p:nvPr>
        </p:nvGraphicFramePr>
        <p:xfrm>
          <a:off x="7215207" y="1142984"/>
          <a:ext cx="1643074" cy="5429288"/>
        </p:xfrm>
        <a:graphic>
          <a:graphicData uri="http://schemas.openxmlformats.org/drawingml/2006/table">
            <a:tbl>
              <a:tblPr firstRow="1" firstCol="1" lastRow="1" lastCol="1" bandRow="1" bandCol="1">
                <a:effectLst>
                  <a:outerShdw blurRad="101600" dist="38100" dir="2700000" sx="101000" sy="101000" algn="tl" rotWithShape="0">
                    <a:prstClr val="black">
                      <a:alpha val="40000"/>
                    </a:prstClr>
                  </a:outerShdw>
                </a:effectLst>
                <a:tableStyleId>{2D5ABB26-0587-4C30-8999-92F81FD0307C}</a:tableStyleId>
              </a:tblPr>
              <a:tblGrid>
                <a:gridCol w="1643074"/>
              </a:tblGrid>
              <a:tr h="365201">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64087">
                <a:tc>
                  <a:txBody>
                    <a:bodyPr/>
                    <a:lstStyle/>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How large will the storage be in ten years time</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Just how much music do you need to listen to</a:t>
                      </a:r>
                    </a:p>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What new technologies will catch on</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What is Beta, Mini-Disc and Zip Drive</a:t>
                      </a:r>
                    </a:p>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Should I get a SSD hard drive for my system</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Is Cloud Storage the future or not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 name="Picture 4" descr="Think Abou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55329" y="1142984"/>
            <a:ext cx="1499467"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2812291"/>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3.2 – Secondary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47</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3509134"/>
            <a:ext cx="6788194" cy="3016210"/>
          </a:xfrm>
          <a:prstGeom prst="rect">
            <a:avLst/>
          </a:prstGeom>
        </p:spPr>
        <p:txBody>
          <a:bodyPr wrap="square">
            <a:spAutoFit/>
          </a:bodyPr>
          <a:lstStyle/>
          <a:p>
            <a:pPr marL="285750" indent="-285750">
              <a:buClr>
                <a:schemeClr val="accent6">
                  <a:lumMod val="75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1 KB= 1024 (2 10) bytes, 1 MB = 1 048576 (220) bytes, 1 GB = 1073741824 (230) bytes </a:t>
            </a:r>
            <a:r>
              <a:rPr lang="en-US" sz="1900" dirty="0" smtClean="0">
                <a:latin typeface="Arial" panose="020B0604020202020204" pitchFamily="34" charset="0"/>
                <a:cs typeface="Arial" panose="020B0604020202020204" pitchFamily="34" charset="0"/>
              </a:rPr>
              <a:t>and 1 </a:t>
            </a:r>
            <a:r>
              <a:rPr lang="en-US" sz="1900" dirty="0">
                <a:latin typeface="Arial" panose="020B0604020202020204" pitchFamily="34" charset="0"/>
                <a:cs typeface="Arial" panose="020B0604020202020204" pitchFamily="34" charset="0"/>
              </a:rPr>
              <a:t>TB= 1099511627 776 (2 40) bytes. These values are all powers of 2.</a:t>
            </a:r>
          </a:p>
          <a:p>
            <a:pPr marL="285750" indent="-285750">
              <a:buClr>
                <a:schemeClr val="accent6">
                  <a:lumMod val="75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This section reviews the various types of secondary storage devices </a:t>
            </a:r>
            <a:r>
              <a:rPr lang="en-US" sz="1900" dirty="0" smtClean="0">
                <a:latin typeface="Arial" panose="020B0604020202020204" pitchFamily="34" charset="0"/>
                <a:cs typeface="Arial" panose="020B0604020202020204" pitchFamily="34" charset="0"/>
              </a:rPr>
              <a:t>available. These </a:t>
            </a:r>
            <a:r>
              <a:rPr lang="en-US" sz="1900" dirty="0">
                <a:latin typeface="Arial" panose="020B0604020202020204" pitchFamily="34" charset="0"/>
                <a:cs typeface="Arial" panose="020B0604020202020204" pitchFamily="34" charset="0"/>
              </a:rPr>
              <a:t>are either internal or external ( that is, plug-in devices) to the computer</a:t>
            </a:r>
            <a:r>
              <a:rPr lang="en-US" sz="1900" dirty="0" smtClean="0">
                <a:latin typeface="Arial" panose="020B0604020202020204" pitchFamily="34" charset="0"/>
                <a:cs typeface="Arial" panose="020B0604020202020204" pitchFamily="34" charset="0"/>
              </a:rPr>
              <a:t>.</a:t>
            </a:r>
          </a:p>
          <a:p>
            <a:pPr marL="285750" indent="-285750">
              <a:buClr>
                <a:schemeClr val="accent6">
                  <a:lumMod val="75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Devices full into the three different types of storage media:</a:t>
            </a:r>
          </a:p>
          <a:p>
            <a:pPr marL="625475" indent="-342900">
              <a:buClr>
                <a:schemeClr val="accent6">
                  <a:lumMod val="50000"/>
                </a:schemeClr>
              </a:buClr>
              <a:buFont typeface="Arial" panose="020B0604020202020204" pitchFamily="34" charset="0"/>
              <a:buChar char="•"/>
            </a:pPr>
            <a:r>
              <a:rPr lang="en-US" sz="1900" dirty="0">
                <a:latin typeface="Arial" panose="020B0604020202020204" pitchFamily="34" charset="0"/>
                <a:cs typeface="Arial" panose="020B0604020202020204" pitchFamily="34" charset="0"/>
              </a:rPr>
              <a:t>• magnetic</a:t>
            </a:r>
          </a:p>
          <a:p>
            <a:pPr marL="625475" indent="-342900">
              <a:buClr>
                <a:schemeClr val="accent6">
                  <a:lumMod val="50000"/>
                </a:schemeClr>
              </a:buClr>
              <a:buFont typeface="Arial" panose="020B0604020202020204" pitchFamily="34" charset="0"/>
              <a:buChar char="•"/>
            </a:pPr>
            <a:r>
              <a:rPr lang="en-US" sz="1900" dirty="0">
                <a:latin typeface="Arial" panose="020B0604020202020204" pitchFamily="34" charset="0"/>
                <a:cs typeface="Arial" panose="020B0604020202020204" pitchFamily="34" charset="0"/>
              </a:rPr>
              <a:t>• optical</a:t>
            </a:r>
          </a:p>
          <a:p>
            <a:pPr marL="625475" indent="-342900">
              <a:buClr>
                <a:schemeClr val="accent6">
                  <a:lumMod val="50000"/>
                </a:schemeClr>
              </a:buClr>
              <a:buFont typeface="Arial" panose="020B0604020202020204" pitchFamily="34" charset="0"/>
              <a:buChar char="•"/>
            </a:pPr>
            <a:r>
              <a:rPr lang="en-US" sz="1900" dirty="0">
                <a:latin typeface="Arial" panose="020B0604020202020204" pitchFamily="34" charset="0"/>
                <a:cs typeface="Arial" panose="020B0604020202020204" pitchFamily="34" charset="0"/>
              </a:rPr>
              <a:t>• solid state.</a:t>
            </a:r>
            <a:endParaRPr lang="en-GB" sz="1900" dirty="0">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243170055"/>
              </p:ext>
            </p:extLst>
          </p:nvPr>
        </p:nvGraphicFramePr>
        <p:xfrm>
          <a:off x="7215207" y="1142984"/>
          <a:ext cx="1643074" cy="5429288"/>
        </p:xfrm>
        <a:graphic>
          <a:graphicData uri="http://schemas.openxmlformats.org/drawingml/2006/table">
            <a:tbl>
              <a:tblPr firstRow="1" firstCol="1" lastRow="1" lastCol="1" bandRow="1" bandCol="1">
                <a:effectLst>
                  <a:outerShdw blurRad="101600" dist="38100" dir="2700000" sx="101000" sy="101000" algn="tl" rotWithShape="0">
                    <a:prstClr val="black">
                      <a:alpha val="40000"/>
                    </a:prstClr>
                  </a:outerShdw>
                </a:effectLst>
                <a:tableStyleId>{2D5ABB26-0587-4C30-8999-92F81FD0307C}</a:tableStyleId>
              </a:tblPr>
              <a:tblGrid>
                <a:gridCol w="1643074"/>
              </a:tblGrid>
              <a:tr h="365201">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64087">
                <a:tc>
                  <a:txBody>
                    <a:bodyPr/>
                    <a:lstStyle/>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How large will the storage be in ten years time</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Just how much music do you need to listen to</a:t>
                      </a:r>
                    </a:p>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What new technologies will catch on</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What is Beta, Mini-Disc and Zip Drive</a:t>
                      </a:r>
                    </a:p>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Should I get a SSD hard drive for my system</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Is Cloud Storage the future or not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 name="Picture 4" descr="Think Abou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55329" y="1142984"/>
            <a:ext cx="1499467" cy="3333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p:cNvGraphicFramePr>
            <a:graphicFrameLocks noGrp="1"/>
          </p:cNvGraphicFramePr>
          <p:nvPr>
            <p:extLst>
              <p:ext uri="{D42A27DB-BD31-4B8C-83A1-F6EECF244321}">
                <p14:modId xmlns:p14="http://schemas.microsoft.com/office/powerpoint/2010/main" val="3729024537"/>
              </p:ext>
            </p:extLst>
          </p:nvPr>
        </p:nvGraphicFramePr>
        <p:xfrm>
          <a:off x="348208" y="1142752"/>
          <a:ext cx="6763515" cy="2092960"/>
        </p:xfrm>
        <a:graphic>
          <a:graphicData uri="http://schemas.openxmlformats.org/drawingml/2006/table">
            <a:tbl>
              <a:tblPr firstRow="1" bandRow="1">
                <a:tableStyleId>{5C22544A-7EE6-4342-B048-85BDC9FD1C3A}</a:tableStyleId>
              </a:tblPr>
              <a:tblGrid>
                <a:gridCol w="1559496"/>
                <a:gridCol w="2736304"/>
                <a:gridCol w="2467715"/>
              </a:tblGrid>
              <a:tr h="370840">
                <a:tc>
                  <a:txBody>
                    <a:bodyPr/>
                    <a:lstStyle/>
                    <a:p>
                      <a:r>
                        <a:rPr lang="en-GB" sz="1700" dirty="0" smtClean="0">
                          <a:latin typeface="Arial" panose="020B0604020202020204" pitchFamily="34" charset="0"/>
                          <a:cs typeface="Arial" panose="020B0604020202020204" pitchFamily="34" charset="0"/>
                        </a:rPr>
                        <a:t>Storage Size</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Number of Bytes</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Number of Bytes as power of 10</a:t>
                      </a:r>
                      <a:endParaRPr lang="en-GB" sz="1700" dirty="0">
                        <a:latin typeface="Arial" panose="020B0604020202020204" pitchFamily="34" charset="0"/>
                        <a:cs typeface="Arial" panose="020B0604020202020204" pitchFamily="34" charset="0"/>
                      </a:endParaRPr>
                    </a:p>
                  </a:txBody>
                  <a:tcPr/>
                </a:tc>
              </a:tr>
              <a:tr h="370840">
                <a:tc>
                  <a:txBody>
                    <a:bodyPr/>
                    <a:lstStyle/>
                    <a:p>
                      <a:r>
                        <a:rPr lang="en-GB" sz="1700" dirty="0" smtClean="0">
                          <a:latin typeface="Arial" panose="020B0604020202020204" pitchFamily="34" charset="0"/>
                          <a:cs typeface="Arial" panose="020B0604020202020204" pitchFamily="34" charset="0"/>
                        </a:rPr>
                        <a:t>1 KB</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1000 bytes</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10</a:t>
                      </a:r>
                      <a:r>
                        <a:rPr lang="en-GB" sz="1700" baseline="30000" dirty="0" smtClean="0">
                          <a:latin typeface="Arial" panose="020B0604020202020204" pitchFamily="34" charset="0"/>
                          <a:cs typeface="Arial" panose="020B0604020202020204" pitchFamily="34" charset="0"/>
                        </a:rPr>
                        <a:t>3</a:t>
                      </a:r>
                      <a:r>
                        <a:rPr lang="en-GB" sz="1700" dirty="0" smtClean="0">
                          <a:latin typeface="Arial" panose="020B0604020202020204" pitchFamily="34" charset="0"/>
                          <a:cs typeface="Arial" panose="020B0604020202020204" pitchFamily="34" charset="0"/>
                        </a:rPr>
                        <a:t> bytes</a:t>
                      </a:r>
                      <a:endParaRPr lang="en-GB" sz="1700" dirty="0">
                        <a:latin typeface="Arial" panose="020B0604020202020204" pitchFamily="34" charset="0"/>
                        <a:cs typeface="Arial" panose="020B0604020202020204" pitchFamily="34" charset="0"/>
                      </a:endParaRPr>
                    </a:p>
                  </a:txBody>
                  <a:tcPr/>
                </a:tc>
              </a:tr>
              <a:tr h="370840">
                <a:tc>
                  <a:txBody>
                    <a:bodyPr/>
                    <a:lstStyle/>
                    <a:p>
                      <a:r>
                        <a:rPr lang="en-GB" sz="1700" dirty="0" smtClean="0">
                          <a:latin typeface="Arial" panose="020B0604020202020204" pitchFamily="34" charset="0"/>
                          <a:cs typeface="Arial" panose="020B0604020202020204" pitchFamily="34" charset="0"/>
                        </a:rPr>
                        <a:t>1 MB</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1000 000 bytes</a:t>
                      </a:r>
                      <a:endParaRPr lang="en-GB" sz="17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smtClean="0">
                          <a:latin typeface="Arial" panose="020B0604020202020204" pitchFamily="34" charset="0"/>
                          <a:cs typeface="Arial" panose="020B0604020202020204" pitchFamily="34" charset="0"/>
                        </a:rPr>
                        <a:t>10</a:t>
                      </a:r>
                      <a:r>
                        <a:rPr lang="en-GB" sz="1700" baseline="30000" dirty="0" smtClean="0">
                          <a:latin typeface="Arial" panose="020B0604020202020204" pitchFamily="34" charset="0"/>
                          <a:cs typeface="Arial" panose="020B0604020202020204" pitchFamily="34" charset="0"/>
                        </a:rPr>
                        <a:t>6</a:t>
                      </a:r>
                      <a:r>
                        <a:rPr lang="en-GB" sz="1700" dirty="0" smtClean="0">
                          <a:latin typeface="Arial" panose="020B0604020202020204" pitchFamily="34" charset="0"/>
                          <a:cs typeface="Arial" panose="020B0604020202020204" pitchFamily="34" charset="0"/>
                        </a:rPr>
                        <a:t> bytes</a:t>
                      </a:r>
                    </a:p>
                  </a:txBody>
                  <a:tcPr/>
                </a:tc>
              </a:tr>
              <a:tr h="370840">
                <a:tc>
                  <a:txBody>
                    <a:bodyPr/>
                    <a:lstStyle/>
                    <a:p>
                      <a:r>
                        <a:rPr lang="en-GB" sz="1700" dirty="0" smtClean="0">
                          <a:latin typeface="Arial" panose="020B0604020202020204" pitchFamily="34" charset="0"/>
                          <a:cs typeface="Arial" panose="020B0604020202020204" pitchFamily="34" charset="0"/>
                        </a:rPr>
                        <a:t>1 GB</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1000 000 000 bytes</a:t>
                      </a:r>
                      <a:endParaRPr lang="en-GB" sz="17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smtClean="0">
                          <a:latin typeface="Arial" panose="020B0604020202020204" pitchFamily="34" charset="0"/>
                          <a:cs typeface="Arial" panose="020B0604020202020204" pitchFamily="34" charset="0"/>
                        </a:rPr>
                        <a:t>10</a:t>
                      </a:r>
                      <a:r>
                        <a:rPr lang="en-GB" sz="1700" baseline="30000" dirty="0" smtClean="0">
                          <a:latin typeface="Arial" panose="020B0604020202020204" pitchFamily="34" charset="0"/>
                          <a:cs typeface="Arial" panose="020B0604020202020204" pitchFamily="34" charset="0"/>
                        </a:rPr>
                        <a:t>9</a:t>
                      </a:r>
                      <a:r>
                        <a:rPr lang="en-GB" sz="1700" dirty="0" smtClean="0">
                          <a:latin typeface="Arial" panose="020B0604020202020204" pitchFamily="34" charset="0"/>
                          <a:cs typeface="Arial" panose="020B0604020202020204" pitchFamily="34" charset="0"/>
                        </a:rPr>
                        <a:t> bytes</a:t>
                      </a:r>
                    </a:p>
                  </a:txBody>
                  <a:tcPr/>
                </a:tc>
              </a:tr>
              <a:tr h="370840">
                <a:tc>
                  <a:txBody>
                    <a:bodyPr/>
                    <a:lstStyle/>
                    <a:p>
                      <a:r>
                        <a:rPr lang="en-GB" sz="1700" dirty="0" smtClean="0">
                          <a:latin typeface="Arial" panose="020B0604020202020204" pitchFamily="34" charset="0"/>
                          <a:cs typeface="Arial" panose="020B0604020202020204" pitchFamily="34" charset="0"/>
                        </a:rPr>
                        <a:t>1 TB</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1000 000 000 000 bytes</a:t>
                      </a:r>
                      <a:endParaRPr lang="en-GB" sz="17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smtClean="0">
                          <a:latin typeface="Arial" panose="020B0604020202020204" pitchFamily="34" charset="0"/>
                          <a:cs typeface="Arial" panose="020B0604020202020204" pitchFamily="34" charset="0"/>
                        </a:rPr>
                        <a:t>10</a:t>
                      </a:r>
                      <a:r>
                        <a:rPr lang="en-GB" sz="1700" baseline="30000" dirty="0" smtClean="0">
                          <a:latin typeface="Arial" panose="020B0604020202020204" pitchFamily="34" charset="0"/>
                          <a:cs typeface="Arial" panose="020B0604020202020204" pitchFamily="34" charset="0"/>
                        </a:rPr>
                        <a:t>12</a:t>
                      </a:r>
                      <a:r>
                        <a:rPr lang="en-GB" sz="1700" dirty="0" smtClean="0">
                          <a:latin typeface="Arial" panose="020B0604020202020204" pitchFamily="34" charset="0"/>
                          <a:cs typeface="Arial" panose="020B0604020202020204" pitchFamily="34" charset="0"/>
                        </a:rPr>
                        <a:t> bytes</a:t>
                      </a:r>
                    </a:p>
                  </a:txBody>
                  <a:tcPr/>
                </a:tc>
              </a:tr>
            </a:tbl>
          </a:graphicData>
        </a:graphic>
      </p:graphicFrame>
    </p:spTree>
    <p:extLst>
      <p:ext uri="{BB962C8B-B14F-4D97-AF65-F5344CB8AC3E}">
        <p14:creationId xmlns:p14="http://schemas.microsoft.com/office/powerpoint/2010/main" val="282623998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3.2 – Magnetic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47</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251520" y="1124744"/>
            <a:ext cx="6860202" cy="5586145"/>
          </a:xfrm>
          <a:prstGeom prst="rect">
            <a:avLst/>
          </a:prstGeom>
        </p:spPr>
        <p:txBody>
          <a:bodyPr wrap="square">
            <a:spAutoFit/>
          </a:bodyPr>
          <a:lstStyle/>
          <a:p>
            <a:pPr marL="449263" indent="-449263">
              <a:buClr>
                <a:schemeClr val="accent6">
                  <a:lumMod val="75000"/>
                </a:schemeClr>
              </a:buClr>
              <a:buFont typeface="Wingdings 3" panose="05040102010807070707" pitchFamily="18" charset="2"/>
              <a:buChar char=""/>
            </a:pPr>
            <a:r>
              <a:rPr lang="en-US" sz="2550" dirty="0">
                <a:latin typeface="Arial" panose="020B0604020202020204" pitchFamily="34" charset="0"/>
                <a:cs typeface="Arial" panose="020B0604020202020204" pitchFamily="34" charset="0"/>
              </a:rPr>
              <a:t>Magnetic storage media depend on the magnetic properties of certain </a:t>
            </a:r>
            <a:r>
              <a:rPr lang="en-US" sz="2550" dirty="0" smtClean="0">
                <a:latin typeface="Arial" panose="020B0604020202020204" pitchFamily="34" charset="0"/>
                <a:cs typeface="Arial" panose="020B0604020202020204" pitchFamily="34" charset="0"/>
              </a:rPr>
              <a:t>materials (iron </a:t>
            </a:r>
            <a:r>
              <a:rPr lang="en-US" sz="2550" dirty="0">
                <a:latin typeface="Arial" panose="020B0604020202020204" pitchFamily="34" charset="0"/>
                <a:cs typeface="Arial" panose="020B0604020202020204" pitchFamily="34" charset="0"/>
              </a:rPr>
              <a:t>and nickel alloys being the most common). Magnetic material is </a:t>
            </a:r>
            <a:r>
              <a:rPr lang="en-US" sz="2550" dirty="0" smtClean="0">
                <a:latin typeface="Arial" panose="020B0604020202020204" pitchFamily="34" charset="0"/>
                <a:cs typeface="Arial" panose="020B0604020202020204" pitchFamily="34" charset="0"/>
              </a:rPr>
              <a:t>coated on </a:t>
            </a:r>
            <a:r>
              <a:rPr lang="en-US" sz="2550" dirty="0">
                <a:latin typeface="Arial" panose="020B0604020202020204" pitchFamily="34" charset="0"/>
                <a:cs typeface="Arial" panose="020B0604020202020204" pitchFamily="34" charset="0"/>
              </a:rPr>
              <a:t>the surface of a disk or tape that can be magnetised in such a way as </a:t>
            </a:r>
            <a:r>
              <a:rPr lang="en-US" sz="2550" dirty="0" smtClean="0">
                <a:latin typeface="Arial" panose="020B0604020202020204" pitchFamily="34" charset="0"/>
                <a:cs typeface="Arial" panose="020B0604020202020204" pitchFamily="34" charset="0"/>
              </a:rPr>
              <a:t>to represent </a:t>
            </a:r>
            <a:r>
              <a:rPr lang="en-US" sz="2550" dirty="0">
                <a:latin typeface="Arial" panose="020B0604020202020204" pitchFamily="34" charset="0"/>
                <a:cs typeface="Arial" panose="020B0604020202020204" pitchFamily="34" charset="0"/>
              </a:rPr>
              <a:t>a 1 or a </a:t>
            </a:r>
            <a:r>
              <a:rPr lang="en-US" sz="2550" dirty="0" smtClean="0">
                <a:latin typeface="Arial" panose="020B0604020202020204" pitchFamily="34" charset="0"/>
                <a:cs typeface="Arial" panose="020B0604020202020204" pitchFamily="34" charset="0"/>
              </a:rPr>
              <a:t>0.</a:t>
            </a:r>
          </a:p>
          <a:p>
            <a:pPr marL="449263" indent="-449263">
              <a:buClr>
                <a:schemeClr val="accent6">
                  <a:lumMod val="75000"/>
                </a:schemeClr>
              </a:buClr>
              <a:buFont typeface="Wingdings 3" panose="05040102010807070707" pitchFamily="18" charset="2"/>
              <a:buChar char=""/>
            </a:pPr>
            <a:r>
              <a:rPr lang="en-US" sz="2550" dirty="0" smtClean="0">
                <a:latin typeface="Arial" panose="020B0604020202020204" pitchFamily="34" charset="0"/>
                <a:cs typeface="Arial" panose="020B0604020202020204" pitchFamily="34" charset="0"/>
              </a:rPr>
              <a:t>Many </a:t>
            </a:r>
            <a:r>
              <a:rPr lang="en-US" sz="2550" dirty="0">
                <a:latin typeface="Arial" panose="020B0604020202020204" pitchFamily="34" charset="0"/>
                <a:cs typeface="Arial" panose="020B0604020202020204" pitchFamily="34" charset="0"/>
              </a:rPr>
              <a:t>hard disk drives are made up of more than one </a:t>
            </a:r>
            <a:r>
              <a:rPr lang="en-US" sz="2550" dirty="0" smtClean="0">
                <a:latin typeface="Arial" panose="020B0604020202020204" pitchFamily="34" charset="0"/>
                <a:cs typeface="Arial" panose="020B0604020202020204" pitchFamily="34" charset="0"/>
              </a:rPr>
              <a:t>disk and </a:t>
            </a:r>
            <a:r>
              <a:rPr lang="en-US" sz="2550" dirty="0">
                <a:latin typeface="Arial" panose="020B0604020202020204" pitchFamily="34" charset="0"/>
                <a:cs typeface="Arial" panose="020B0604020202020204" pitchFamily="34" charset="0"/>
              </a:rPr>
              <a:t>these disks are known as platters. Each platter is made from glass, </a:t>
            </a:r>
            <a:r>
              <a:rPr lang="en-US" sz="2550" dirty="0" smtClean="0">
                <a:latin typeface="Arial" panose="020B0604020202020204" pitchFamily="34" charset="0"/>
                <a:cs typeface="Arial" panose="020B0604020202020204" pitchFamily="34" charset="0"/>
              </a:rPr>
              <a:t>ceramic or </a:t>
            </a:r>
            <a:r>
              <a:rPr lang="en-US" sz="2550" dirty="0" err="1">
                <a:latin typeface="Arial" panose="020B0604020202020204" pitchFamily="34" charset="0"/>
                <a:cs typeface="Arial" panose="020B0604020202020204" pitchFamily="34" charset="0"/>
              </a:rPr>
              <a:t>aluminium</a:t>
            </a:r>
            <a:r>
              <a:rPr lang="en-US" sz="2550" dirty="0">
                <a:latin typeface="Arial" panose="020B0604020202020204" pitchFamily="34" charset="0"/>
                <a:cs typeface="Arial" panose="020B0604020202020204" pitchFamily="34" charset="0"/>
              </a:rPr>
              <a:t> coated in a nickel alloy that can be magnetised. In the case of </a:t>
            </a:r>
            <a:r>
              <a:rPr lang="en-US" sz="2550" dirty="0" smtClean="0">
                <a:latin typeface="Arial" panose="020B0604020202020204" pitchFamily="34" charset="0"/>
                <a:cs typeface="Arial" panose="020B0604020202020204" pitchFamily="34" charset="0"/>
              </a:rPr>
              <a:t>tape, plastic </a:t>
            </a:r>
            <a:r>
              <a:rPr lang="en-US" sz="2550" dirty="0">
                <a:latin typeface="Arial" panose="020B0604020202020204" pitchFamily="34" charset="0"/>
                <a:cs typeface="Arial" panose="020B0604020202020204" pitchFamily="34" charset="0"/>
              </a:rPr>
              <a:t>that is coated in a magnetic material is used to store the data</a:t>
            </a:r>
            <a:r>
              <a:rPr lang="en-US" sz="2550" dirty="0" smtClean="0">
                <a:latin typeface="Arial" panose="020B0604020202020204" pitchFamily="34" charset="0"/>
                <a:cs typeface="Arial" panose="020B0604020202020204" pitchFamily="34" charset="0"/>
              </a:rPr>
              <a:t>.</a:t>
            </a:r>
          </a:p>
        </p:txBody>
      </p:sp>
      <p:graphicFrame>
        <p:nvGraphicFramePr>
          <p:cNvPr id="9" name="Table 8"/>
          <p:cNvGraphicFramePr>
            <a:graphicFrameLocks noGrp="1"/>
          </p:cNvGraphicFramePr>
          <p:nvPr>
            <p:extLst>
              <p:ext uri="{D42A27DB-BD31-4B8C-83A1-F6EECF244321}">
                <p14:modId xmlns:p14="http://schemas.microsoft.com/office/powerpoint/2010/main" val="164869340"/>
              </p:ext>
            </p:extLst>
          </p:nvPr>
        </p:nvGraphicFramePr>
        <p:xfrm>
          <a:off x="7215207" y="1142984"/>
          <a:ext cx="1643074" cy="5429288"/>
        </p:xfrm>
        <a:graphic>
          <a:graphicData uri="http://schemas.openxmlformats.org/drawingml/2006/table">
            <a:tbl>
              <a:tblPr firstRow="1" firstCol="1" lastRow="1" lastCol="1" bandRow="1" bandCol="1">
                <a:effectLst>
                  <a:outerShdw blurRad="101600" dist="38100" dir="2700000" sx="101000" sy="101000" algn="tl" rotWithShape="0">
                    <a:prstClr val="black">
                      <a:alpha val="40000"/>
                    </a:prstClr>
                  </a:outerShdw>
                </a:effectLst>
                <a:tableStyleId>{2D5ABB26-0587-4C30-8999-92F81FD0307C}</a:tableStyleId>
              </a:tblPr>
              <a:tblGrid>
                <a:gridCol w="1643074"/>
              </a:tblGrid>
              <a:tr h="365201">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64087">
                <a:tc>
                  <a:txBody>
                    <a:bodyPr/>
                    <a:lstStyle/>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How large will the storage be in ten years time</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Just how much music do you need to listen to</a:t>
                      </a:r>
                    </a:p>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What new technologies will catch on</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What is Beta, Mini-Disc and Zip Drive</a:t>
                      </a:r>
                    </a:p>
                    <a:p>
                      <a:pPr marL="177800" indent="-177800" algn="l">
                        <a:spcAft>
                          <a:spcPts val="600"/>
                        </a:spcAft>
                        <a:buFontTx/>
                        <a:buBlip>
                          <a:blip r:embed="rId4"/>
                        </a:buBlip>
                      </a:pPr>
                      <a:r>
                        <a:rPr lang="en-GB" sz="1500" baseline="0" dirty="0" smtClean="0">
                          <a:solidFill>
                            <a:srgbClr val="FF0000"/>
                          </a:solidFill>
                          <a:effectLst/>
                          <a:latin typeface="Arial" pitchFamily="34" charset="0"/>
                          <a:ea typeface="Times New Roman"/>
                          <a:cs typeface="Arial" pitchFamily="34" charset="0"/>
                        </a:rPr>
                        <a:t>Should I get a SSD hard drive for my system</a:t>
                      </a:r>
                    </a:p>
                    <a:p>
                      <a:pPr marL="177800" indent="-177800" algn="l">
                        <a:spcAft>
                          <a:spcPts val="600"/>
                        </a:spcAft>
                        <a:buFontTx/>
                        <a:buBlip>
                          <a:blip r:embed="rId4"/>
                        </a:buBlip>
                      </a:pPr>
                      <a:r>
                        <a:rPr lang="en-GB" sz="1500" baseline="0" dirty="0" smtClean="0">
                          <a:solidFill>
                            <a:schemeClr val="tx1"/>
                          </a:solidFill>
                          <a:effectLst/>
                          <a:latin typeface="Arial" pitchFamily="34" charset="0"/>
                          <a:ea typeface="Times New Roman"/>
                          <a:cs typeface="Arial" pitchFamily="34" charset="0"/>
                        </a:rPr>
                        <a:t>Is Cloud Storage the future or not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0" name="Picture 4" descr="Think Abou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55329" y="1142984"/>
            <a:ext cx="1499467"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959374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3.2 – Magnetic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48</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204878"/>
            <a:ext cx="6552728" cy="5336846"/>
          </a:xfrm>
          <a:prstGeom prst="rect">
            <a:avLst/>
          </a:prstGeom>
        </p:spPr>
        <p:txBody>
          <a:bodyPr wrap="square">
            <a:spAutoFit/>
          </a:bodyPr>
          <a:lstStyle/>
          <a:p>
            <a:pPr marL="449263" indent="-449263">
              <a:buClr>
                <a:schemeClr val="accent6">
                  <a:lumMod val="75000"/>
                </a:schemeClr>
              </a:buClr>
            </a:pPr>
            <a:r>
              <a:rPr lang="en-US" sz="2130" b="1" dirty="0" smtClean="0">
                <a:latin typeface="Arial" panose="020B0604020202020204" pitchFamily="34" charset="0"/>
                <a:cs typeface="Arial" panose="020B0604020202020204" pitchFamily="34" charset="0"/>
              </a:rPr>
              <a:t>Fixed/internal </a:t>
            </a:r>
            <a:r>
              <a:rPr lang="en-US" sz="2130" b="1" dirty="0">
                <a:latin typeface="Arial" panose="020B0604020202020204" pitchFamily="34" charset="0"/>
                <a:cs typeface="Arial" panose="020B0604020202020204" pitchFamily="34" charset="0"/>
              </a:rPr>
              <a:t>hard disk drive (HDD)</a:t>
            </a:r>
          </a:p>
          <a:p>
            <a:pPr marL="449263" indent="-449263">
              <a:buClr>
                <a:schemeClr val="accent6">
                  <a:lumMod val="75000"/>
                </a:schemeClr>
              </a:buClr>
              <a:buFont typeface="Wingdings 3" panose="05040102010807070707" pitchFamily="18" charset="2"/>
              <a:buChar char=""/>
            </a:pPr>
            <a:r>
              <a:rPr lang="en-US" sz="2130" dirty="0">
                <a:latin typeface="Arial" panose="020B0604020202020204" pitchFamily="34" charset="0"/>
                <a:cs typeface="Arial" panose="020B0604020202020204" pitchFamily="34" charset="0"/>
              </a:rPr>
              <a:t>Fixed hard disk drives are available on all computers and are the main </a:t>
            </a:r>
            <a:r>
              <a:rPr lang="en-US" sz="2130" dirty="0" smtClean="0">
                <a:latin typeface="Arial" panose="020B0604020202020204" pitchFamily="34" charset="0"/>
                <a:cs typeface="Arial" panose="020B0604020202020204" pitchFamily="34" charset="0"/>
              </a:rPr>
              <a:t>method used </a:t>
            </a:r>
            <a:r>
              <a:rPr lang="en-US" sz="2130" dirty="0">
                <a:latin typeface="Arial" panose="020B0604020202020204" pitchFamily="34" charset="0"/>
                <a:cs typeface="Arial" panose="020B0604020202020204" pitchFamily="34" charset="0"/>
              </a:rPr>
              <a:t>for data storage. On a PC this is usually a fixed hard disk with </a:t>
            </a:r>
            <a:r>
              <a:rPr lang="en-US" sz="2130" dirty="0" smtClean="0">
                <a:latin typeface="Arial" panose="020B0604020202020204" pitchFamily="34" charset="0"/>
                <a:cs typeface="Arial" panose="020B0604020202020204" pitchFamily="34" charset="0"/>
              </a:rPr>
              <a:t>read/write heads </a:t>
            </a:r>
            <a:r>
              <a:rPr lang="en-US" sz="2130" dirty="0">
                <a:latin typeface="Arial" panose="020B0604020202020204" pitchFamily="34" charset="0"/>
                <a:cs typeface="Arial" panose="020B0604020202020204" pitchFamily="34" charset="0"/>
              </a:rPr>
              <a:t>allowing data to be written to or read from the disk surface. </a:t>
            </a:r>
            <a:endParaRPr lang="en-US" sz="2130" dirty="0" smtClean="0">
              <a:latin typeface="Arial" panose="020B0604020202020204" pitchFamily="34" charset="0"/>
              <a:cs typeface="Arial" panose="020B0604020202020204" pitchFamily="34" charset="0"/>
            </a:endParaRPr>
          </a:p>
          <a:p>
            <a:pPr marL="449263" indent="-449263">
              <a:buClr>
                <a:schemeClr val="accent6">
                  <a:lumMod val="75000"/>
                </a:schemeClr>
              </a:buClr>
              <a:buFont typeface="Wingdings 3" panose="05040102010807070707" pitchFamily="18" charset="2"/>
              <a:buChar char=""/>
            </a:pPr>
            <a:r>
              <a:rPr lang="en-US" sz="2130" dirty="0" smtClean="0">
                <a:latin typeface="Arial" panose="020B0604020202020204" pitchFamily="34" charset="0"/>
                <a:cs typeface="Arial" panose="020B0604020202020204" pitchFamily="34" charset="0"/>
              </a:rPr>
              <a:t>The disk surface </a:t>
            </a:r>
            <a:r>
              <a:rPr lang="en-US" sz="2130" dirty="0">
                <a:latin typeface="Arial" panose="020B0604020202020204" pitchFamily="34" charset="0"/>
                <a:cs typeface="Arial" panose="020B0604020202020204" pitchFamily="34" charset="0"/>
              </a:rPr>
              <a:t>is coated in a magnetic film that allows data to be stored by </a:t>
            </a:r>
            <a:r>
              <a:rPr lang="en-US" sz="2130" dirty="0" smtClean="0">
                <a:latin typeface="Arial" panose="020B0604020202020204" pitchFamily="34" charset="0"/>
                <a:cs typeface="Arial" panose="020B0604020202020204" pitchFamily="34" charset="0"/>
              </a:rPr>
              <a:t>altering the </a:t>
            </a:r>
            <a:r>
              <a:rPr lang="en-US" sz="2130" dirty="0">
                <a:latin typeface="Arial" panose="020B0604020202020204" pitchFamily="34" charset="0"/>
                <a:cs typeface="Arial" panose="020B0604020202020204" pitchFamily="34" charset="0"/>
              </a:rPr>
              <a:t>magnetic properties to represent binary </a:t>
            </a:r>
            <a:r>
              <a:rPr lang="en-US" sz="2130" dirty="0" smtClean="0">
                <a:latin typeface="Arial" panose="020B0604020202020204" pitchFamily="34" charset="0"/>
                <a:cs typeface="Arial" panose="020B0604020202020204" pitchFamily="34" charset="0"/>
              </a:rPr>
              <a:t>1’s </a:t>
            </a:r>
            <a:r>
              <a:rPr lang="en-US" sz="2130" dirty="0">
                <a:latin typeface="Arial" panose="020B0604020202020204" pitchFamily="34" charset="0"/>
                <a:cs typeface="Arial" panose="020B0604020202020204" pitchFamily="34" charset="0"/>
              </a:rPr>
              <a:t>or </a:t>
            </a:r>
            <a:r>
              <a:rPr lang="en-US" sz="2130" dirty="0" smtClean="0">
                <a:latin typeface="Arial" panose="020B0604020202020204" pitchFamily="34" charset="0"/>
                <a:cs typeface="Arial" panose="020B0604020202020204" pitchFamily="34" charset="0"/>
              </a:rPr>
              <a:t>0’s </a:t>
            </a:r>
            <a:r>
              <a:rPr lang="en-US" sz="2130" dirty="0">
                <a:latin typeface="Arial" panose="020B0604020202020204" pitchFamily="34" charset="0"/>
                <a:cs typeface="Arial" panose="020B0604020202020204" pitchFamily="34" charset="0"/>
              </a:rPr>
              <a:t>(the fundamental units </a:t>
            </a:r>
            <a:r>
              <a:rPr lang="en-US" sz="2130" dirty="0" smtClean="0">
                <a:latin typeface="Arial" panose="020B0604020202020204" pitchFamily="34" charset="0"/>
                <a:cs typeface="Arial" panose="020B0604020202020204" pitchFamily="34" charset="0"/>
              </a:rPr>
              <a:t>of computer </a:t>
            </a:r>
            <a:r>
              <a:rPr lang="en-US" sz="2130" dirty="0">
                <a:latin typeface="Arial" panose="020B0604020202020204" pitchFamily="34" charset="0"/>
                <a:cs typeface="Arial" panose="020B0604020202020204" pitchFamily="34" charset="0"/>
              </a:rPr>
              <a:t>memories). </a:t>
            </a:r>
            <a:endParaRPr lang="en-US" sz="2130" dirty="0" smtClean="0">
              <a:latin typeface="Arial" panose="020B0604020202020204" pitchFamily="34" charset="0"/>
              <a:cs typeface="Arial" panose="020B0604020202020204" pitchFamily="34" charset="0"/>
            </a:endParaRPr>
          </a:p>
          <a:p>
            <a:pPr marL="449263" indent="-449263">
              <a:buClr>
                <a:schemeClr val="accent6">
                  <a:lumMod val="75000"/>
                </a:schemeClr>
              </a:buClr>
              <a:buFont typeface="Wingdings 3" panose="05040102010807070707" pitchFamily="18" charset="2"/>
              <a:buChar char=""/>
            </a:pPr>
            <a:r>
              <a:rPr lang="en-US" sz="2130" dirty="0" smtClean="0">
                <a:latin typeface="Arial" panose="020B0604020202020204" pitchFamily="34" charset="0"/>
                <a:cs typeface="Arial" panose="020B0604020202020204" pitchFamily="34" charset="0"/>
              </a:rPr>
              <a:t>The </a:t>
            </a:r>
            <a:r>
              <a:rPr lang="en-US" sz="2130" dirty="0">
                <a:latin typeface="Arial" panose="020B0604020202020204" pitchFamily="34" charset="0"/>
                <a:cs typeface="Arial" panose="020B0604020202020204" pitchFamily="34" charset="0"/>
              </a:rPr>
              <a:t>hard disks usually store the disk operating </a:t>
            </a:r>
            <a:r>
              <a:rPr lang="en-US" sz="2130" dirty="0" smtClean="0">
                <a:latin typeface="Arial" panose="020B0604020202020204" pitchFamily="34" charset="0"/>
                <a:cs typeface="Arial" panose="020B0604020202020204" pitchFamily="34" charset="0"/>
              </a:rPr>
              <a:t>system (DOS</a:t>
            </a:r>
            <a:r>
              <a:rPr lang="en-US" sz="2130" dirty="0">
                <a:latin typeface="Arial" panose="020B0604020202020204" pitchFamily="34" charset="0"/>
                <a:cs typeface="Arial" panose="020B0604020202020204" pitchFamily="34" charset="0"/>
              </a:rPr>
              <a:t>) and other systems software, </a:t>
            </a:r>
            <a:r>
              <a:rPr lang="en-US" sz="2130" dirty="0" smtClean="0">
                <a:latin typeface="Arial" panose="020B0604020202020204" pitchFamily="34" charset="0"/>
                <a:cs typeface="Arial" panose="020B0604020202020204" pitchFamily="34" charset="0"/>
              </a:rPr>
              <a:t>as well </a:t>
            </a:r>
            <a:r>
              <a:rPr lang="en-US" sz="2130" dirty="0">
                <a:latin typeface="Arial" panose="020B0604020202020204" pitchFamily="34" charset="0"/>
                <a:cs typeface="Arial" panose="020B0604020202020204" pitchFamily="34" charset="0"/>
              </a:rPr>
              <a:t>as applications software and </a:t>
            </a:r>
            <a:r>
              <a:rPr lang="en-US" sz="2130" dirty="0" smtClean="0">
                <a:latin typeface="Arial" panose="020B0604020202020204" pitchFamily="34" charset="0"/>
                <a:cs typeface="Arial" panose="020B0604020202020204" pitchFamily="34" charset="0"/>
              </a:rPr>
              <a:t>files. Applications </a:t>
            </a:r>
            <a:r>
              <a:rPr lang="en-US" sz="2130" dirty="0">
                <a:latin typeface="Arial" panose="020B0604020202020204" pitchFamily="34" charset="0"/>
                <a:cs typeface="Arial" panose="020B0604020202020204" pitchFamily="34" charset="0"/>
              </a:rPr>
              <a:t>software (such as spreadsheets and word processors) also needs </a:t>
            </a:r>
            <a:r>
              <a:rPr lang="en-US" sz="2130" dirty="0" smtClean="0">
                <a:latin typeface="Arial" panose="020B0604020202020204" pitchFamily="34" charset="0"/>
                <a:cs typeface="Arial" panose="020B0604020202020204" pitchFamily="34" charset="0"/>
              </a:rPr>
              <a:t>a hard </a:t>
            </a:r>
            <a:r>
              <a:rPr lang="en-US" sz="2130" dirty="0">
                <a:latin typeface="Arial" panose="020B0604020202020204" pitchFamily="34" charset="0"/>
                <a:cs typeface="Arial" panose="020B0604020202020204" pitchFamily="34" charset="0"/>
              </a:rPr>
              <a:t>drive to allow them to quickly retrieve and save data.</a:t>
            </a:r>
            <a:endParaRPr lang="en-GB" sz="2130" dirty="0">
              <a:latin typeface="Arial" panose="020B0604020202020204" pitchFamily="34" charset="0"/>
              <a:cs typeface="Arial" panose="020B0604020202020204" pitchFamily="34" charset="0"/>
            </a:endParaRPr>
          </a:p>
        </p:txBody>
      </p:sp>
      <p:pic>
        <p:nvPicPr>
          <p:cNvPr id="1026" name="Picture 2" descr="Image result for hard di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4398" y="1170774"/>
            <a:ext cx="1866074" cy="185989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hard dis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54398" y="3263545"/>
            <a:ext cx="1866074" cy="160561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ard dis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954398" y="4898807"/>
            <a:ext cx="1866074" cy="1622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0539866"/>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3.2 – Magnetic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48</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501506"/>
          </a:xfrm>
          <a:prstGeom prst="rect">
            <a:avLst/>
          </a:prstGeom>
        </p:spPr>
        <p:txBody>
          <a:bodyPr wrap="square">
            <a:spAutoFit/>
          </a:bodyPr>
          <a:lstStyle/>
          <a:p>
            <a:pPr marL="449263" indent="-449263">
              <a:buClr>
                <a:schemeClr val="accent6">
                  <a:lumMod val="75000"/>
                </a:schemeClr>
              </a:buClr>
              <a:buFont typeface="Wingdings 3" panose="05040102010807070707" pitchFamily="18" charset="2"/>
              <a:buChar char=""/>
            </a:pPr>
            <a:r>
              <a:rPr lang="en-US" sz="1850" b="1" dirty="0">
                <a:latin typeface="Arial" panose="020B0604020202020204" pitchFamily="34" charset="0"/>
                <a:cs typeface="Arial" panose="020B0604020202020204" pitchFamily="34" charset="0"/>
              </a:rPr>
              <a:t>Uses</a:t>
            </a:r>
          </a:p>
          <a:p>
            <a:pPr marL="811213" indent="-361950">
              <a:buClr>
                <a:schemeClr val="accent6">
                  <a:lumMod val="50000"/>
                </a:schemeClr>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To </a:t>
            </a:r>
            <a:r>
              <a:rPr lang="en-US" sz="1850" dirty="0">
                <a:latin typeface="Arial" panose="020B0604020202020204" pitchFamily="34" charset="0"/>
                <a:cs typeface="Arial" panose="020B0604020202020204" pitchFamily="34" charset="0"/>
              </a:rPr>
              <a:t>store the operating system, systems software and working data/files.</a:t>
            </a:r>
          </a:p>
          <a:p>
            <a:pPr marL="811213" indent="-361950">
              <a:buClr>
                <a:schemeClr val="accent6">
                  <a:lumMod val="50000"/>
                </a:schemeClr>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Storing </a:t>
            </a:r>
            <a:r>
              <a:rPr lang="en-US" sz="1850" dirty="0">
                <a:latin typeface="Arial" panose="020B0604020202020204" pitchFamily="34" charset="0"/>
                <a:cs typeface="Arial" panose="020B0604020202020204" pitchFamily="34" charset="0"/>
              </a:rPr>
              <a:t>applications software that needs fast retrieval and storage of data.</a:t>
            </a:r>
          </a:p>
          <a:p>
            <a:pPr marL="811213" indent="-361950">
              <a:buClr>
                <a:schemeClr val="accent6">
                  <a:lumMod val="50000"/>
                </a:schemeClr>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Used </a:t>
            </a:r>
            <a:r>
              <a:rPr lang="en-US" sz="1850" dirty="0">
                <a:latin typeface="Arial" panose="020B0604020202020204" pitchFamily="34" charset="0"/>
                <a:cs typeface="Arial" panose="020B0604020202020204" pitchFamily="34" charset="0"/>
              </a:rPr>
              <a:t>in real-time systems </a:t>
            </a:r>
            <a:r>
              <a:rPr lang="en-US" sz="1850" dirty="0" smtClean="0">
                <a:latin typeface="Arial" panose="020B0604020202020204" pitchFamily="34" charset="0"/>
                <a:cs typeface="Arial" panose="020B0604020202020204" pitchFamily="34" charset="0"/>
              </a:rPr>
              <a:t>(e.g., </a:t>
            </a:r>
            <a:r>
              <a:rPr lang="en-US" sz="1850" dirty="0">
                <a:latin typeface="Arial" panose="020B0604020202020204" pitchFamily="34" charset="0"/>
                <a:cs typeface="Arial" panose="020B0604020202020204" pitchFamily="34" charset="0"/>
              </a:rPr>
              <a:t>robots, control of a chemical </a:t>
            </a:r>
            <a:r>
              <a:rPr lang="en-US" sz="1850" dirty="0" smtClean="0">
                <a:latin typeface="Arial" panose="020B0604020202020204" pitchFamily="34" charset="0"/>
                <a:cs typeface="Arial" panose="020B0604020202020204" pitchFamily="34" charset="0"/>
              </a:rPr>
              <a:t>plant where </a:t>
            </a:r>
            <a:r>
              <a:rPr lang="en-US" sz="1850" dirty="0">
                <a:latin typeface="Arial" panose="020B0604020202020204" pitchFamily="34" charset="0"/>
                <a:cs typeface="Arial" panose="020B0604020202020204" pitchFamily="34" charset="0"/>
              </a:rPr>
              <a:t>data for the process is stored to allow real-time operations) and </a:t>
            </a:r>
            <a:r>
              <a:rPr lang="en-US" sz="1850" dirty="0" smtClean="0">
                <a:latin typeface="Arial" panose="020B0604020202020204" pitchFamily="34" charset="0"/>
                <a:cs typeface="Arial" panose="020B0604020202020204" pitchFamily="34" charset="0"/>
              </a:rPr>
              <a:t>in online </a:t>
            </a:r>
            <a:r>
              <a:rPr lang="en-US" sz="1850" dirty="0">
                <a:latin typeface="Arial" panose="020B0604020202020204" pitchFamily="34" charset="0"/>
                <a:cs typeface="Arial" panose="020B0604020202020204" pitchFamily="34" charset="0"/>
              </a:rPr>
              <a:t>systems (for example, booking airline tickets or automatic </a:t>
            </a:r>
            <a:r>
              <a:rPr lang="en-US" sz="1850" dirty="0" smtClean="0">
                <a:latin typeface="Arial" panose="020B0604020202020204" pitchFamily="34" charset="0"/>
                <a:cs typeface="Arial" panose="020B0604020202020204" pitchFamily="34" charset="0"/>
              </a:rPr>
              <a:t>stock control </a:t>
            </a:r>
            <a:r>
              <a:rPr lang="en-US" sz="1850" dirty="0">
                <a:latin typeface="Arial" panose="020B0604020202020204" pitchFamily="34" charset="0"/>
                <a:cs typeface="Arial" panose="020B0604020202020204" pitchFamily="34" charset="0"/>
              </a:rPr>
              <a:t>using EFTPOS, which allows immediate updating of the stock files).</a:t>
            </a:r>
          </a:p>
          <a:p>
            <a:pPr marL="811213" indent="-361950">
              <a:buClr>
                <a:schemeClr val="accent6">
                  <a:lumMod val="50000"/>
                </a:schemeClr>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Used </a:t>
            </a:r>
            <a:r>
              <a:rPr lang="en-US" sz="1850" dirty="0">
                <a:latin typeface="Arial" panose="020B0604020202020204" pitchFamily="34" charset="0"/>
                <a:cs typeface="Arial" panose="020B0604020202020204" pitchFamily="34" charset="0"/>
              </a:rPr>
              <a:t>in file servers for computer networks.</a:t>
            </a:r>
          </a:p>
          <a:p>
            <a:pPr marL="449263" indent="-449263">
              <a:buClr>
                <a:schemeClr val="accent6">
                  <a:lumMod val="75000"/>
                </a:schemeClr>
              </a:buClr>
              <a:buFont typeface="Wingdings 3" panose="05040102010807070707" pitchFamily="18" charset="2"/>
              <a:buChar char=""/>
            </a:pPr>
            <a:r>
              <a:rPr lang="en-US" sz="1850" b="1" dirty="0" smtClean="0">
                <a:latin typeface="Arial" panose="020B0604020202020204" pitchFamily="34" charset="0"/>
                <a:cs typeface="Arial" panose="020B0604020202020204" pitchFamily="34" charset="0"/>
              </a:rPr>
              <a:t>Advantages</a:t>
            </a:r>
            <a:endParaRPr lang="en-US" sz="1850" b="1" dirty="0">
              <a:latin typeface="Arial" panose="020B0604020202020204" pitchFamily="34" charset="0"/>
              <a:cs typeface="Arial" panose="020B0604020202020204" pitchFamily="34" charset="0"/>
            </a:endParaRPr>
          </a:p>
          <a:p>
            <a:pPr marL="811213" indent="-361950">
              <a:buClr>
                <a:schemeClr val="accent6">
                  <a:lumMod val="50000"/>
                </a:schemeClr>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They </a:t>
            </a:r>
            <a:r>
              <a:rPr lang="en-US" sz="1850" dirty="0">
                <a:latin typeface="Arial" panose="020B0604020202020204" pitchFamily="34" charset="0"/>
                <a:cs typeface="Arial" panose="020B0604020202020204" pitchFamily="34" charset="0"/>
              </a:rPr>
              <a:t>have a very fast data transfer rate and fast access times to data.</a:t>
            </a:r>
          </a:p>
          <a:p>
            <a:pPr marL="811213" indent="-361950">
              <a:buClr>
                <a:schemeClr val="accent6">
                  <a:lumMod val="50000"/>
                </a:schemeClr>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They </a:t>
            </a:r>
            <a:r>
              <a:rPr lang="en-US" sz="1850" dirty="0">
                <a:latin typeface="Arial" panose="020B0604020202020204" pitchFamily="34" charset="0"/>
                <a:cs typeface="Arial" panose="020B0604020202020204" pitchFamily="34" charset="0"/>
              </a:rPr>
              <a:t>have very large memory capacities.</a:t>
            </a:r>
          </a:p>
          <a:p>
            <a:pPr marL="449263" indent="-449263">
              <a:buClr>
                <a:schemeClr val="accent6">
                  <a:lumMod val="75000"/>
                </a:schemeClr>
              </a:buClr>
              <a:buFont typeface="Wingdings 3" panose="05040102010807070707" pitchFamily="18" charset="2"/>
              <a:buChar char=""/>
            </a:pPr>
            <a:r>
              <a:rPr lang="en-US" sz="1850" b="1" dirty="0" smtClean="0">
                <a:latin typeface="Arial" panose="020B0604020202020204" pitchFamily="34" charset="0"/>
                <a:cs typeface="Arial" panose="020B0604020202020204" pitchFamily="34" charset="0"/>
              </a:rPr>
              <a:t>Disadvantages</a:t>
            </a:r>
            <a:endParaRPr lang="en-US" sz="1850" b="1" dirty="0">
              <a:latin typeface="Arial" panose="020B0604020202020204" pitchFamily="34" charset="0"/>
              <a:cs typeface="Arial" panose="020B0604020202020204" pitchFamily="34" charset="0"/>
            </a:endParaRPr>
          </a:p>
          <a:p>
            <a:pPr marL="811213" indent="-361950">
              <a:buClr>
                <a:schemeClr val="accent6">
                  <a:lumMod val="50000"/>
                </a:schemeClr>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Can </a:t>
            </a:r>
            <a:r>
              <a:rPr lang="en-US" sz="1850" dirty="0">
                <a:latin typeface="Arial" panose="020B0604020202020204" pitchFamily="34" charset="0"/>
                <a:cs typeface="Arial" panose="020B0604020202020204" pitchFamily="34" charset="0"/>
              </a:rPr>
              <a:t>be easily damaged if the correct shut down procedure is not carried </a:t>
            </a:r>
            <a:r>
              <a:rPr lang="en-US" sz="1850" dirty="0" smtClean="0">
                <a:latin typeface="Arial" panose="020B0604020202020204" pitchFamily="34" charset="0"/>
                <a:cs typeface="Arial" panose="020B0604020202020204" pitchFamily="34" charset="0"/>
              </a:rPr>
              <a:t>out; this </a:t>
            </a:r>
            <a:r>
              <a:rPr lang="en-US" sz="1850" dirty="0">
                <a:latin typeface="Arial" panose="020B0604020202020204" pitchFamily="34" charset="0"/>
                <a:cs typeface="Arial" panose="020B0604020202020204" pitchFamily="34" charset="0"/>
              </a:rPr>
              <a:t>can lead to a head crash which would result in a loss of data.</a:t>
            </a:r>
          </a:p>
          <a:p>
            <a:pPr marL="811213" indent="-361950">
              <a:buClr>
                <a:schemeClr val="accent6">
                  <a:lumMod val="50000"/>
                </a:schemeClr>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They </a:t>
            </a:r>
            <a:r>
              <a:rPr lang="en-US" sz="1850" dirty="0">
                <a:latin typeface="Arial" panose="020B0604020202020204" pitchFamily="34" charset="0"/>
                <a:cs typeface="Arial" panose="020B0604020202020204" pitchFamily="34" charset="0"/>
              </a:rPr>
              <a:t>have many moving parts when compared to, for example solid </a:t>
            </a:r>
            <a:r>
              <a:rPr lang="en-US" sz="1850" dirty="0" smtClean="0">
                <a:latin typeface="Arial" panose="020B0604020202020204" pitchFamily="34" charset="0"/>
                <a:cs typeface="Arial" panose="020B0604020202020204" pitchFamily="34" charset="0"/>
              </a:rPr>
              <a:t>state drives </a:t>
            </a:r>
            <a:r>
              <a:rPr lang="en-US" sz="1850" dirty="0">
                <a:latin typeface="Arial" panose="020B0604020202020204" pitchFamily="34" charset="0"/>
                <a:cs typeface="Arial" panose="020B0604020202020204" pitchFamily="34" charset="0"/>
              </a:rPr>
              <a:t>(SSDs).</a:t>
            </a:r>
          </a:p>
          <a:p>
            <a:pPr marL="811213" indent="-361950">
              <a:buClr>
                <a:schemeClr val="accent6">
                  <a:lumMod val="50000"/>
                </a:schemeClr>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Their </a:t>
            </a:r>
            <a:r>
              <a:rPr lang="en-US" sz="1850" dirty="0">
                <a:latin typeface="Arial" panose="020B0604020202020204" pitchFamily="34" charset="0"/>
                <a:cs typeface="Arial" panose="020B0604020202020204" pitchFamily="34" charset="0"/>
              </a:rPr>
              <a:t>read/write operation can be quite noisy compared to SSDs.</a:t>
            </a:r>
            <a:endParaRPr lang="en-GB" sz="18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9642348"/>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
          <p:cNvSpPr txBox="1">
            <a:spLocks/>
          </p:cNvSpPr>
          <p:nvPr/>
        </p:nvSpPr>
        <p:spPr>
          <a:xfrm>
            <a:off x="179512" y="1081976"/>
            <a:ext cx="8715375" cy="5626006"/>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0" fontAlgn="auto">
              <a:buNone/>
            </a:pPr>
            <a:endParaRPr lang="en-US" sz="2800" dirty="0" smtClean="0">
              <a:latin typeface="Arial" panose="020B0604020202020204" pitchFamily="34" charset="0"/>
              <a:cs typeface="Arial" panose="020B0604020202020204" pitchFamily="34" charset="0"/>
            </a:endParaRPr>
          </a:p>
        </p:txBody>
      </p:sp>
      <p:sp>
        <p:nvSpPr>
          <p:cNvPr id="13" name="Round Same Side Corner Rectangle 12">
            <a:hlinkClick r:id="rId3" action="ppaction://hlinksldjump"/>
          </p:cNvPr>
          <p:cNvSpPr/>
          <p:nvPr/>
        </p:nvSpPr>
        <p:spPr>
          <a:xfrm>
            <a:off x="179512" y="724786"/>
            <a:ext cx="1142385"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600" b="1" dirty="0" smtClean="0"/>
              <a:t>Chapters</a:t>
            </a:r>
            <a:endParaRPr lang="en-GB" b="1" dirty="0"/>
          </a:p>
        </p:txBody>
      </p:sp>
      <p:sp>
        <p:nvSpPr>
          <p:cNvPr id="27" name="Round Same Side Corner Rectangle 26">
            <a:hlinkClick r:id="rId4" action="ppaction://hlinkpres?slideindex=1&amp;slidetitle="/>
          </p:cNvPr>
          <p:cNvSpPr/>
          <p:nvPr/>
        </p:nvSpPr>
        <p:spPr>
          <a:xfrm>
            <a:off x="1389903"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1</a:t>
            </a:r>
            <a:endParaRPr lang="en-GB" b="1" dirty="0">
              <a:latin typeface="Calibri" panose="020F0502020204030204" pitchFamily="34" charset="0"/>
            </a:endParaRPr>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At A Glance</a:t>
            </a:r>
            <a:endParaRPr lang="en-GB" sz="3600" b="1" dirty="0" smtClean="0"/>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1906951526"/>
              </p:ext>
            </p:extLst>
          </p:nvPr>
        </p:nvGraphicFramePr>
        <p:xfrm>
          <a:off x="323528" y="1268760"/>
          <a:ext cx="8424936" cy="5278120"/>
        </p:xfrm>
        <a:graphic>
          <a:graphicData uri="http://schemas.openxmlformats.org/drawingml/2006/table">
            <a:tbl>
              <a:tblPr firstRow="1" bandRow="1">
                <a:tableStyleId>{5C22544A-7EE6-4342-B048-85BDC9FD1C3A}</a:tableStyleId>
              </a:tblPr>
              <a:tblGrid>
                <a:gridCol w="7344816"/>
                <a:gridCol w="1080120"/>
              </a:tblGrid>
              <a:tr h="370840">
                <a:tc>
                  <a:txBody>
                    <a:bodyPr/>
                    <a:lstStyle/>
                    <a:p>
                      <a:r>
                        <a:rPr lang="en-US" sz="1600" dirty="0" smtClean="0">
                          <a:latin typeface="Calibri" panose="020F0502020204030204" pitchFamily="34" charset="0"/>
                        </a:rPr>
                        <a:t>Components</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Weighting</a:t>
                      </a:r>
                      <a:endParaRPr lang="en-GB" sz="1600" dirty="0">
                        <a:latin typeface="Calibri" panose="020F0502020204030204" pitchFamily="34" charset="0"/>
                      </a:endParaRPr>
                    </a:p>
                  </a:txBody>
                  <a:tcPr/>
                </a:tc>
              </a:tr>
              <a:tr h="370840">
                <a:tc>
                  <a:txBody>
                    <a:bodyPr/>
                    <a:lstStyle/>
                    <a:p>
                      <a:r>
                        <a:rPr kumimoji="0" lang="en-US" sz="1600" b="1" i="0" u="none" strike="noStrike" kern="1200" baseline="0" dirty="0" smtClean="0">
                          <a:solidFill>
                            <a:schemeClr val="dk1"/>
                          </a:solidFill>
                          <a:latin typeface="Calibri" panose="020F0502020204030204" pitchFamily="34" charset="0"/>
                          <a:ea typeface="+mn-ea"/>
                          <a:cs typeface="+mn-cs"/>
                        </a:rPr>
                        <a:t>Paper 1 Theory                                                                                                                  2 hours</a:t>
                      </a:r>
                    </a:p>
                    <a:p>
                      <a:r>
                        <a:rPr kumimoji="0" lang="en-US" sz="1600" b="0" i="0" u="none" strike="noStrike" kern="1200" baseline="0" dirty="0" smtClean="0">
                          <a:solidFill>
                            <a:schemeClr val="dk1"/>
                          </a:solidFill>
                          <a:latin typeface="Calibri" panose="020F0502020204030204" pitchFamily="34" charset="0"/>
                          <a:ea typeface="+mn-ea"/>
                          <a:cs typeface="+mn-cs"/>
                        </a:rPr>
                        <a:t>This written paper tests sections 1–21 of the syllabus content. All questions are compulsory, mostly multiple choice or short answer questions, but also some </a:t>
                      </a:r>
                      <a:r>
                        <a:rPr kumimoji="0" lang="en-GB" sz="1600" b="0" i="0" u="none" strike="noStrike" kern="1200" baseline="0" dirty="0" smtClean="0">
                          <a:solidFill>
                            <a:schemeClr val="dk1"/>
                          </a:solidFill>
                          <a:latin typeface="Calibri" panose="020F0502020204030204" pitchFamily="34" charset="0"/>
                          <a:ea typeface="+mn-ea"/>
                          <a:cs typeface="+mn-cs"/>
                        </a:rPr>
                        <a:t>require longer answers.</a:t>
                      </a:r>
                    </a:p>
                    <a:p>
                      <a:r>
                        <a:rPr kumimoji="0" lang="en-GB" sz="1600" b="0" i="0" u="none" strike="noStrike" kern="1200" baseline="0" dirty="0" smtClean="0">
                          <a:solidFill>
                            <a:schemeClr val="dk1"/>
                          </a:solidFill>
                          <a:latin typeface="Calibri" panose="020F0502020204030204" pitchFamily="34" charset="0"/>
                          <a:ea typeface="+mn-ea"/>
                          <a:cs typeface="+mn-cs"/>
                        </a:rPr>
                        <a:t>100 marks</a:t>
                      </a:r>
                    </a:p>
                    <a:p>
                      <a:r>
                        <a:rPr kumimoji="0" lang="en-GB" sz="1600" b="0" i="0" u="none" strike="noStrike" kern="1200" baseline="0" dirty="0" smtClean="0">
                          <a:solidFill>
                            <a:schemeClr val="dk1"/>
                          </a:solidFill>
                          <a:latin typeface="Calibri" panose="020F0502020204030204" pitchFamily="34" charset="0"/>
                          <a:ea typeface="+mn-ea"/>
                          <a:cs typeface="+mn-cs"/>
                        </a:rPr>
                        <a:t>External assessment</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40%</a:t>
                      </a:r>
                      <a:endParaRPr lang="en-GB" sz="1600" dirty="0">
                        <a:latin typeface="Calibri" panose="020F0502020204030204" pitchFamily="34" charset="0"/>
                      </a:endParaRPr>
                    </a:p>
                  </a:txBody>
                  <a:tcPr/>
                </a:tc>
              </a:tr>
              <a:tr h="370840">
                <a:tc>
                  <a:txBody>
                    <a:bodyPr/>
                    <a:lstStyle/>
                    <a:p>
                      <a:r>
                        <a:rPr kumimoji="0" lang="fr-FR" sz="1600" b="1" i="0" u="none" strike="noStrike" kern="1200" baseline="0" dirty="0" smtClean="0">
                          <a:solidFill>
                            <a:schemeClr val="dk1"/>
                          </a:solidFill>
                          <a:latin typeface="Calibri" panose="020F0502020204030204" pitchFamily="34" charset="0"/>
                          <a:ea typeface="+mn-ea"/>
                          <a:cs typeface="+mn-cs"/>
                        </a:rPr>
                        <a:t>Paper 2 Document Production, Data Manipulation</a:t>
                      </a:r>
                    </a:p>
                    <a:p>
                      <a:r>
                        <a:rPr kumimoji="0" lang="en-US" sz="1600" b="1" i="0" u="none" strike="noStrike" kern="1200" baseline="0" dirty="0" smtClean="0">
                          <a:solidFill>
                            <a:schemeClr val="dk1"/>
                          </a:solidFill>
                          <a:latin typeface="Calibri" panose="020F0502020204030204" pitchFamily="34" charset="0"/>
                          <a:ea typeface="+mn-ea"/>
                          <a:cs typeface="+mn-cs"/>
                        </a:rPr>
                        <a:t>and Presentations                                                                                       2 hours 30 minutes</a:t>
                      </a:r>
                    </a:p>
                    <a:p>
                      <a:r>
                        <a:rPr kumimoji="0" lang="en-US" sz="1600" b="0" i="0" u="none" strike="noStrike" kern="1200" baseline="0" dirty="0" smtClean="0">
                          <a:solidFill>
                            <a:schemeClr val="dk1"/>
                          </a:solidFill>
                          <a:latin typeface="Calibri" panose="020F0502020204030204" pitchFamily="34" charset="0"/>
                          <a:ea typeface="+mn-ea"/>
                          <a:cs typeface="+mn-cs"/>
                        </a:rPr>
                        <a:t>This test assesses the practical skills needed to use the applications covered in sections 17, 18 and 19 of the syllabus content.</a:t>
                      </a:r>
                    </a:p>
                    <a:p>
                      <a:r>
                        <a:rPr kumimoji="0" lang="en-GB" sz="1600" b="0" i="0" u="none" strike="noStrike" kern="1200" baseline="0" dirty="0" smtClean="0">
                          <a:solidFill>
                            <a:schemeClr val="dk1"/>
                          </a:solidFill>
                          <a:latin typeface="Calibri" panose="020F0502020204030204" pitchFamily="34" charset="0"/>
                          <a:ea typeface="+mn-ea"/>
                          <a:cs typeface="+mn-cs"/>
                        </a:rPr>
                        <a:t>All tasks are compulsory.</a:t>
                      </a:r>
                    </a:p>
                    <a:p>
                      <a:r>
                        <a:rPr kumimoji="0" lang="en-GB" sz="1600" b="0" i="0" u="none" strike="noStrike" kern="1200" baseline="0" dirty="0" smtClean="0">
                          <a:solidFill>
                            <a:schemeClr val="dk1"/>
                          </a:solidFill>
                          <a:latin typeface="Calibri" panose="020F0502020204030204" pitchFamily="34" charset="0"/>
                          <a:ea typeface="+mn-ea"/>
                          <a:cs typeface="+mn-cs"/>
                        </a:rPr>
                        <a:t>80 marks</a:t>
                      </a:r>
                    </a:p>
                    <a:p>
                      <a:r>
                        <a:rPr kumimoji="0" lang="en-GB" sz="1600" b="0" i="0" u="none" strike="noStrike" kern="1200" baseline="0" dirty="0" smtClean="0">
                          <a:solidFill>
                            <a:schemeClr val="dk1"/>
                          </a:solidFill>
                          <a:latin typeface="Calibri" panose="020F0502020204030204" pitchFamily="34" charset="0"/>
                          <a:ea typeface="+mn-ea"/>
                          <a:cs typeface="+mn-cs"/>
                        </a:rPr>
                        <a:t>External assessment</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30%</a:t>
                      </a:r>
                      <a:endParaRPr lang="en-GB" sz="1600" dirty="0">
                        <a:latin typeface="Calibri" panose="020F0502020204030204" pitchFamily="34" charset="0"/>
                      </a:endParaRPr>
                    </a:p>
                  </a:txBody>
                  <a:tcPr/>
                </a:tc>
              </a:tr>
              <a:tr h="370840">
                <a:tc>
                  <a:txBody>
                    <a:bodyPr/>
                    <a:lstStyle/>
                    <a:p>
                      <a:r>
                        <a:rPr kumimoji="0" lang="en-US" sz="1600" b="1" i="0" u="none" strike="noStrike" kern="1200" baseline="0" dirty="0" smtClean="0">
                          <a:solidFill>
                            <a:schemeClr val="dk1"/>
                          </a:solidFill>
                          <a:latin typeface="Calibri" panose="020F0502020204030204" pitchFamily="34" charset="0"/>
                          <a:ea typeface="+mn-ea"/>
                          <a:cs typeface="+mn-cs"/>
                        </a:rPr>
                        <a:t>Paper 3 Data Analysis and Website Authoring                                    2 hours 30 minutes</a:t>
                      </a:r>
                    </a:p>
                    <a:p>
                      <a:r>
                        <a:rPr kumimoji="0" lang="en-US" sz="1600" b="0" i="0" u="none" strike="noStrike" kern="1200" baseline="0" dirty="0" smtClean="0">
                          <a:solidFill>
                            <a:schemeClr val="dk1"/>
                          </a:solidFill>
                          <a:latin typeface="Calibri" panose="020F0502020204030204" pitchFamily="34" charset="0"/>
                          <a:ea typeface="+mn-ea"/>
                          <a:cs typeface="+mn-cs"/>
                        </a:rPr>
                        <a:t>This test assesses the practical skills needed to use the applications covered in sections 20 and 21 of the syllabus content.</a:t>
                      </a:r>
                    </a:p>
                    <a:p>
                      <a:r>
                        <a:rPr kumimoji="0" lang="en-GB" sz="1600" b="0" i="0" u="none" strike="noStrike" kern="1200" baseline="0" dirty="0" smtClean="0">
                          <a:solidFill>
                            <a:schemeClr val="dk1"/>
                          </a:solidFill>
                          <a:latin typeface="Calibri" panose="020F0502020204030204" pitchFamily="34" charset="0"/>
                          <a:ea typeface="+mn-ea"/>
                          <a:cs typeface="+mn-cs"/>
                        </a:rPr>
                        <a:t>All tasks are compulsory.</a:t>
                      </a:r>
                    </a:p>
                    <a:p>
                      <a:r>
                        <a:rPr kumimoji="0" lang="en-GB" sz="1600" b="0" i="0" u="none" strike="noStrike" kern="1200" baseline="0" dirty="0" smtClean="0">
                          <a:solidFill>
                            <a:schemeClr val="dk1"/>
                          </a:solidFill>
                          <a:latin typeface="Calibri" panose="020F0502020204030204" pitchFamily="34" charset="0"/>
                          <a:ea typeface="+mn-ea"/>
                          <a:cs typeface="+mn-cs"/>
                        </a:rPr>
                        <a:t>80 marks</a:t>
                      </a:r>
                    </a:p>
                    <a:p>
                      <a:r>
                        <a:rPr kumimoji="0" lang="en-GB" sz="1600" b="0" i="0" u="none" strike="noStrike" kern="1200" baseline="0" dirty="0" smtClean="0">
                          <a:solidFill>
                            <a:schemeClr val="dk1"/>
                          </a:solidFill>
                          <a:latin typeface="Calibri" panose="020F0502020204030204" pitchFamily="34" charset="0"/>
                          <a:ea typeface="+mn-ea"/>
                          <a:cs typeface="+mn-cs"/>
                        </a:rPr>
                        <a:t>External assessment</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30%</a:t>
                      </a:r>
                      <a:endParaRPr lang="en-GB" sz="1600" dirty="0">
                        <a:latin typeface="Calibri" panose="020F0502020204030204" pitchFamily="34" charset="0"/>
                      </a:endParaRPr>
                    </a:p>
                  </a:txBody>
                  <a:tcPr/>
                </a:tc>
              </a:tr>
            </a:tbl>
          </a:graphicData>
        </a:graphic>
      </p:graphicFrame>
      <p:sp>
        <p:nvSpPr>
          <p:cNvPr id="15" name="Round Same Side Corner Rectangle 14">
            <a:hlinkClick r:id="rId4" action="ppaction://hlinkpres?slideindex=1&amp;slidetitle="/>
          </p:cNvPr>
          <p:cNvSpPr/>
          <p:nvPr/>
        </p:nvSpPr>
        <p:spPr>
          <a:xfrm>
            <a:off x="2139360"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2</a:t>
            </a:r>
            <a:endParaRPr lang="en-GB" b="1" dirty="0">
              <a:latin typeface="Calibri" panose="020F0502020204030204" pitchFamily="34" charset="0"/>
            </a:endParaRPr>
          </a:p>
        </p:txBody>
      </p:sp>
      <p:sp>
        <p:nvSpPr>
          <p:cNvPr id="16" name="Round Same Side Corner Rectangle 15">
            <a:hlinkClick r:id="rId4" action="ppaction://hlinkpres?slideindex=1&amp;slidetitle="/>
          </p:cNvPr>
          <p:cNvSpPr/>
          <p:nvPr/>
        </p:nvSpPr>
        <p:spPr>
          <a:xfrm>
            <a:off x="2888817"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3</a:t>
            </a:r>
            <a:endParaRPr lang="en-GB" b="1" dirty="0">
              <a:latin typeface="Calibri" panose="020F0502020204030204" pitchFamily="34" charset="0"/>
            </a:endParaRPr>
          </a:p>
        </p:txBody>
      </p:sp>
      <p:sp>
        <p:nvSpPr>
          <p:cNvPr id="20" name="Round Same Side Corner Rectangle 19">
            <a:hlinkClick r:id="rId4" action="ppaction://hlinkpres?slideindex=1&amp;slidetitle="/>
          </p:cNvPr>
          <p:cNvSpPr/>
          <p:nvPr/>
        </p:nvSpPr>
        <p:spPr>
          <a:xfrm>
            <a:off x="3638274"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b="1" dirty="0">
                <a:latin typeface="Calibri" panose="020F0502020204030204" pitchFamily="34" charset="0"/>
              </a:rPr>
              <a:t>4</a:t>
            </a:r>
            <a:endParaRPr lang="en-GB" b="1" dirty="0">
              <a:latin typeface="Calibri" panose="020F0502020204030204" pitchFamily="34" charset="0"/>
            </a:endParaRPr>
          </a:p>
        </p:txBody>
      </p:sp>
      <p:sp>
        <p:nvSpPr>
          <p:cNvPr id="21" name="Round Same Side Corner Rectangle 20">
            <a:hlinkClick r:id="rId4" action="ppaction://hlinkpres?slideindex=1&amp;slidetitle="/>
          </p:cNvPr>
          <p:cNvSpPr/>
          <p:nvPr/>
        </p:nvSpPr>
        <p:spPr>
          <a:xfrm>
            <a:off x="4387731"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5</a:t>
            </a:r>
            <a:endParaRPr lang="en-GB" b="1" dirty="0">
              <a:latin typeface="Calibri" panose="020F0502020204030204" pitchFamily="34" charset="0"/>
            </a:endParaRPr>
          </a:p>
        </p:txBody>
      </p:sp>
      <p:sp>
        <p:nvSpPr>
          <p:cNvPr id="22" name="Round Same Side Corner Rectangle 21">
            <a:hlinkClick r:id="rId4" action="ppaction://hlinkpres?slideindex=1&amp;slidetitle="/>
          </p:cNvPr>
          <p:cNvSpPr/>
          <p:nvPr/>
        </p:nvSpPr>
        <p:spPr>
          <a:xfrm>
            <a:off x="5137188"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6</a:t>
            </a:r>
            <a:endParaRPr lang="en-GB" b="1" dirty="0">
              <a:latin typeface="Calibri" panose="020F0502020204030204" pitchFamily="34" charset="0"/>
            </a:endParaRPr>
          </a:p>
        </p:txBody>
      </p:sp>
      <p:sp>
        <p:nvSpPr>
          <p:cNvPr id="23" name="Round Same Side Corner Rectangle 22">
            <a:hlinkClick r:id="rId4" action="ppaction://hlinkpres?slideindex=1&amp;slidetitle="/>
          </p:cNvPr>
          <p:cNvSpPr/>
          <p:nvPr/>
        </p:nvSpPr>
        <p:spPr>
          <a:xfrm>
            <a:off x="5886645"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7</a:t>
            </a:r>
            <a:endParaRPr lang="en-GB" b="1" dirty="0">
              <a:latin typeface="Calibri" panose="020F0502020204030204" pitchFamily="34" charset="0"/>
            </a:endParaRPr>
          </a:p>
        </p:txBody>
      </p:sp>
      <p:sp>
        <p:nvSpPr>
          <p:cNvPr id="24" name="Round Same Side Corner Rectangle 23">
            <a:hlinkClick r:id="rId4" action="ppaction://hlinkpres?slideindex=1&amp;slidetitle="/>
          </p:cNvPr>
          <p:cNvSpPr/>
          <p:nvPr/>
        </p:nvSpPr>
        <p:spPr>
          <a:xfrm>
            <a:off x="6636102"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8</a:t>
            </a:r>
            <a:endParaRPr lang="en-GB" b="1" dirty="0">
              <a:latin typeface="Calibri" panose="020F0502020204030204" pitchFamily="34" charset="0"/>
            </a:endParaRPr>
          </a:p>
        </p:txBody>
      </p:sp>
      <p:sp>
        <p:nvSpPr>
          <p:cNvPr id="25" name="Round Same Side Corner Rectangle 24">
            <a:hlinkClick r:id="rId4" action="ppaction://hlinkpres?slideindex=1&amp;slidetitle="/>
          </p:cNvPr>
          <p:cNvSpPr/>
          <p:nvPr/>
        </p:nvSpPr>
        <p:spPr>
          <a:xfrm>
            <a:off x="7385559"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9</a:t>
            </a:r>
            <a:endParaRPr lang="en-GB" b="1" dirty="0">
              <a:latin typeface="Calibri" panose="020F0502020204030204" pitchFamily="34" charset="0"/>
            </a:endParaRPr>
          </a:p>
        </p:txBody>
      </p:sp>
      <p:sp>
        <p:nvSpPr>
          <p:cNvPr id="26" name="Round Same Side Corner Rectangle 25">
            <a:hlinkClick r:id="rId4" action="ppaction://hlinkpres?slideindex=1&amp;slidetitle="/>
          </p:cNvPr>
          <p:cNvSpPr/>
          <p:nvPr/>
        </p:nvSpPr>
        <p:spPr>
          <a:xfrm>
            <a:off x="8135017"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10</a:t>
            </a:r>
            <a:endParaRPr lang="en-GB" b="1" dirty="0">
              <a:latin typeface="Calibri" panose="020F0502020204030204" pitchFamily="34" charset="0"/>
            </a:endParaRPr>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portable hard dis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652121" y="4649070"/>
            <a:ext cx="3194820" cy="1588242"/>
          </a:xfrm>
          <a:prstGeom prst="rect">
            <a:avLst/>
          </a:prstGeom>
          <a:noFill/>
          <a:extLst>
            <a:ext uri="{909E8E84-426E-40DD-AFC4-6F175D3DCCD1}">
              <a14:hiddenFill xmlns:a14="http://schemas.microsoft.com/office/drawing/2010/main">
                <a:solidFill>
                  <a:srgbClr val="FFFFFF"/>
                </a:solidFill>
              </a14:hiddenFill>
            </a:ext>
          </a:extLst>
        </p:spPr>
      </p:pic>
      <p:sp>
        <p:nvSpPr>
          <p:cNvPr id="3074" name="Title 1"/>
          <p:cNvSpPr>
            <a:spLocks noGrp="1"/>
          </p:cNvSpPr>
          <p:nvPr>
            <p:ph type="title"/>
          </p:nvPr>
        </p:nvSpPr>
        <p:spPr>
          <a:xfrm>
            <a:off x="71406" y="44624"/>
            <a:ext cx="7750644" cy="625434"/>
          </a:xfrm>
        </p:spPr>
        <p:txBody>
          <a:bodyPr>
            <a:noAutofit/>
          </a:bodyPr>
          <a:lstStyle/>
          <a:p>
            <a:r>
              <a:rPr lang="en-GB" sz="4000" dirty="0" smtClean="0"/>
              <a:t>3.2 – Magnetic Storage Media</a:t>
            </a:r>
            <a:endParaRPr lang="en-GB" sz="4000" b="1" dirty="0" smtClean="0"/>
          </a:p>
        </p:txBody>
      </p:sp>
      <p:sp>
        <p:nvSpPr>
          <p:cNvPr id="6" name="Round Same Side Corner Rectangle 5">
            <a:hlinkClick r:id="rId4"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48</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793894"/>
          </a:xfrm>
          <a:prstGeom prst="rect">
            <a:avLst/>
          </a:prstGeom>
        </p:spPr>
        <p:txBody>
          <a:bodyPr wrap="square">
            <a:spAutoFit/>
          </a:bodyPr>
          <a:lstStyle/>
          <a:p>
            <a:pPr>
              <a:buClr>
                <a:schemeClr val="accent6">
                  <a:lumMod val="75000"/>
                </a:schemeClr>
              </a:buClr>
            </a:pPr>
            <a:r>
              <a:rPr lang="en-US" sz="1900" b="1" dirty="0">
                <a:latin typeface="Arial" panose="020B0604020202020204" pitchFamily="34" charset="0"/>
                <a:cs typeface="Arial" panose="020B0604020202020204" pitchFamily="34" charset="0"/>
              </a:rPr>
              <a:t>Portable hard disk drives</a:t>
            </a:r>
          </a:p>
          <a:p>
            <a:pPr marL="449263" indent="-449263">
              <a:buClr>
                <a:schemeClr val="accent6">
                  <a:lumMod val="75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These devices work in much the same way as fixed hard disk drives but are </a:t>
            </a:r>
            <a:r>
              <a:rPr lang="en-US" sz="1900" dirty="0" smtClean="0">
                <a:latin typeface="Arial" panose="020B0604020202020204" pitchFamily="34" charset="0"/>
                <a:cs typeface="Arial" panose="020B0604020202020204" pitchFamily="34" charset="0"/>
              </a:rPr>
              <a:t>usually connected </a:t>
            </a:r>
            <a:r>
              <a:rPr lang="en-US" sz="1900" dirty="0">
                <a:latin typeface="Arial" panose="020B0604020202020204" pitchFamily="34" charset="0"/>
                <a:cs typeface="Arial" panose="020B0604020202020204" pitchFamily="34" charset="0"/>
              </a:rPr>
              <a:t>to the computer via the USB (universal serial bus) port and can </a:t>
            </a:r>
            <a:r>
              <a:rPr lang="en-US" sz="1900" dirty="0" smtClean="0">
                <a:latin typeface="Arial" panose="020B0604020202020204" pitchFamily="34" charset="0"/>
                <a:cs typeface="Arial" panose="020B0604020202020204" pitchFamily="34" charset="0"/>
              </a:rPr>
              <a:t>be disconnected </a:t>
            </a:r>
            <a:r>
              <a:rPr lang="en-US" sz="1900" dirty="0">
                <a:latin typeface="Arial" panose="020B0604020202020204" pitchFamily="34" charset="0"/>
                <a:cs typeface="Arial" panose="020B0604020202020204" pitchFamily="34" charset="0"/>
              </a:rPr>
              <a:t>and used on different computers. The disks are generally capable </a:t>
            </a:r>
            <a:r>
              <a:rPr lang="en-US" sz="1900" dirty="0" smtClean="0">
                <a:latin typeface="Arial" panose="020B0604020202020204" pitchFamily="34" charset="0"/>
                <a:cs typeface="Arial" panose="020B0604020202020204" pitchFamily="34" charset="0"/>
              </a:rPr>
              <a:t>of storing </a:t>
            </a:r>
            <a:r>
              <a:rPr lang="en-US" sz="1900" dirty="0">
                <a:latin typeface="Arial" panose="020B0604020202020204" pitchFamily="34" charset="0"/>
                <a:cs typeface="Arial" panose="020B0604020202020204" pitchFamily="34" charset="0"/>
              </a:rPr>
              <a:t>more data than the equivalent optical disk (CD, DVD and so on).</a:t>
            </a:r>
          </a:p>
          <a:p>
            <a:pPr marL="361950" indent="-361950">
              <a:buClr>
                <a:schemeClr val="accent6">
                  <a:lumMod val="75000"/>
                </a:schemeClr>
              </a:buClr>
              <a:buFont typeface="Wingdings 3" panose="05040102010807070707" pitchFamily="18" charset="2"/>
              <a:buChar char=""/>
            </a:pPr>
            <a:r>
              <a:rPr lang="en-US" sz="1900" b="1" dirty="0" smtClean="0">
                <a:latin typeface="Arial" panose="020B0604020202020204" pitchFamily="34" charset="0"/>
                <a:cs typeface="Arial" panose="020B0604020202020204" pitchFamily="34" charset="0"/>
              </a:rPr>
              <a:t>Uses</a:t>
            </a:r>
            <a:endParaRPr lang="en-US" sz="1900" b="1" dirty="0">
              <a:latin typeface="Arial" panose="020B0604020202020204" pitchFamily="34" charset="0"/>
              <a:cs typeface="Arial" panose="020B0604020202020204" pitchFamily="34" charset="0"/>
            </a:endParaRPr>
          </a:p>
          <a:p>
            <a:pPr marL="723900" indent="-363538">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They </a:t>
            </a:r>
            <a:r>
              <a:rPr lang="en-US" sz="1900" dirty="0">
                <a:latin typeface="Arial" panose="020B0604020202020204" pitchFamily="34" charset="0"/>
                <a:cs typeface="Arial" panose="020B0604020202020204" pitchFamily="34" charset="0"/>
              </a:rPr>
              <a:t>can be used as backup systems to prevent loss of data.</a:t>
            </a:r>
          </a:p>
          <a:p>
            <a:pPr marL="723900" indent="-363538">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They </a:t>
            </a:r>
            <a:r>
              <a:rPr lang="en-US" sz="1900" dirty="0">
                <a:latin typeface="Arial" panose="020B0604020202020204" pitchFamily="34" charset="0"/>
                <a:cs typeface="Arial" panose="020B0604020202020204" pitchFamily="34" charset="0"/>
              </a:rPr>
              <a:t>can be used to transfer data/files/software between computers.</a:t>
            </a:r>
          </a:p>
          <a:p>
            <a:pPr marL="361950" indent="-361950">
              <a:buClr>
                <a:schemeClr val="accent6">
                  <a:lumMod val="75000"/>
                </a:schemeClr>
              </a:buClr>
              <a:buFont typeface="Wingdings 3" panose="05040102010807070707" pitchFamily="18" charset="2"/>
              <a:buChar char=""/>
            </a:pPr>
            <a:r>
              <a:rPr lang="en-US" sz="1900" b="1" dirty="0">
                <a:latin typeface="Arial" panose="020B0604020202020204" pitchFamily="34" charset="0"/>
                <a:cs typeface="Arial" panose="020B0604020202020204" pitchFamily="34" charset="0"/>
              </a:rPr>
              <a:t>Advantages</a:t>
            </a:r>
          </a:p>
          <a:p>
            <a:pPr marL="723900" indent="-363538">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data access time and data transfer rate is very fast.</a:t>
            </a:r>
          </a:p>
          <a:p>
            <a:pPr marL="723900" indent="-363538">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They </a:t>
            </a:r>
            <a:r>
              <a:rPr lang="en-US" sz="1900" dirty="0">
                <a:latin typeface="Arial" panose="020B0604020202020204" pitchFamily="34" charset="0"/>
                <a:cs typeface="Arial" panose="020B0604020202020204" pitchFamily="34" charset="0"/>
              </a:rPr>
              <a:t>have a large memory capacity.</a:t>
            </a:r>
          </a:p>
          <a:p>
            <a:pPr marL="723900" indent="-363538">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They </a:t>
            </a:r>
            <a:r>
              <a:rPr lang="en-US" sz="1900" dirty="0">
                <a:latin typeface="Arial" panose="020B0604020202020204" pitchFamily="34" charset="0"/>
                <a:cs typeface="Arial" panose="020B0604020202020204" pitchFamily="34" charset="0"/>
              </a:rPr>
              <a:t>can be used as a method of transferring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information between computers</a:t>
            </a:r>
            <a:r>
              <a:rPr lang="en-US" sz="1900" dirty="0">
                <a:latin typeface="Arial" panose="020B0604020202020204" pitchFamily="34" charset="0"/>
                <a:cs typeface="Arial" panose="020B0604020202020204" pitchFamily="34" charset="0"/>
              </a:rPr>
              <a:t>.</a:t>
            </a:r>
          </a:p>
          <a:p>
            <a:pPr marL="361950" indent="-361950">
              <a:buClr>
                <a:schemeClr val="accent6">
                  <a:lumMod val="75000"/>
                </a:schemeClr>
              </a:buClr>
              <a:buFont typeface="Wingdings 3" panose="05040102010807070707" pitchFamily="18" charset="2"/>
              <a:buChar char=""/>
            </a:pPr>
            <a:r>
              <a:rPr lang="en-US" sz="1900" b="1" dirty="0">
                <a:latin typeface="Arial" panose="020B0604020202020204" pitchFamily="34" charset="0"/>
                <a:cs typeface="Arial" panose="020B0604020202020204" pitchFamily="34" charset="0"/>
              </a:rPr>
              <a:t>Disadvantages</a:t>
            </a:r>
          </a:p>
          <a:p>
            <a:pPr marL="723900" indent="-363538">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They </a:t>
            </a:r>
            <a:r>
              <a:rPr lang="en-US" sz="1900" dirty="0">
                <a:latin typeface="Arial" panose="020B0604020202020204" pitchFamily="34" charset="0"/>
                <a:cs typeface="Arial" panose="020B0604020202020204" pitchFamily="34" charset="0"/>
              </a:rPr>
              <a:t>can be easily damaged if dropped or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subjected </a:t>
            </a:r>
            <a:r>
              <a:rPr lang="en-US" sz="1900" dirty="0">
                <a:latin typeface="Arial" panose="020B0604020202020204" pitchFamily="34" charset="0"/>
                <a:cs typeface="Arial" panose="020B0604020202020204" pitchFamily="34" charset="0"/>
              </a:rPr>
              <a:t>to a strong </a:t>
            </a:r>
            <a:r>
              <a:rPr lang="en-US" sz="1900" dirty="0" smtClean="0">
                <a:latin typeface="Arial" panose="020B0604020202020204" pitchFamily="34" charset="0"/>
                <a:cs typeface="Arial" panose="020B0604020202020204" pitchFamily="34" charset="0"/>
              </a:rPr>
              <a:t>magnetic field;</a:t>
            </a:r>
          </a:p>
          <a:p>
            <a:pPr marL="723900" indent="-363538">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As </a:t>
            </a:r>
            <a:r>
              <a:rPr lang="en-US" sz="1900" dirty="0">
                <a:latin typeface="Arial" panose="020B0604020202020204" pitchFamily="34" charset="0"/>
                <a:cs typeface="Arial" panose="020B0604020202020204" pitchFamily="34" charset="0"/>
              </a:rPr>
              <a:t>with fixed hard disk drives, an incorrect shut-down procedure </a:t>
            </a:r>
            <a:r>
              <a:rPr lang="en-US" sz="1900" dirty="0" smtClean="0">
                <a:latin typeface="Arial" panose="020B0604020202020204" pitchFamily="34" charset="0"/>
                <a:cs typeface="Arial" panose="020B0604020202020204" pitchFamily="34" charset="0"/>
              </a:rPr>
              <a:t>could also </a:t>
            </a:r>
            <a:r>
              <a:rPr lang="en-US" sz="1900" dirty="0">
                <a:latin typeface="Arial" panose="020B0604020202020204" pitchFamily="34" charset="0"/>
                <a:cs typeface="Arial" panose="020B0604020202020204" pitchFamily="34" charset="0"/>
              </a:rPr>
              <a:t>lead to loss of data.</a:t>
            </a:r>
            <a:endParaRPr lang="en-GB" sz="1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5329008"/>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3.2 – Magnetic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49</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355312"/>
          </a:xfrm>
          <a:prstGeom prst="rect">
            <a:avLst/>
          </a:prstGeom>
        </p:spPr>
        <p:txBody>
          <a:bodyPr wrap="square">
            <a:spAutoFit/>
          </a:bodyPr>
          <a:lstStyle/>
          <a:p>
            <a:pPr>
              <a:buClr>
                <a:schemeClr val="accent6">
                  <a:lumMod val="75000"/>
                </a:schemeClr>
              </a:buClr>
            </a:pPr>
            <a:r>
              <a:rPr lang="en-US" sz="1900" b="1" dirty="0" smtClean="0">
                <a:latin typeface="Arial" panose="020B0604020202020204" pitchFamily="34" charset="0"/>
                <a:cs typeface="Arial" panose="020B0604020202020204" pitchFamily="34" charset="0"/>
              </a:rPr>
              <a:t>Magnetic Tapes</a:t>
            </a:r>
            <a:endParaRPr lang="en-US" sz="1900" b="1" dirty="0">
              <a:latin typeface="Arial" panose="020B0604020202020204" pitchFamily="34" charset="0"/>
              <a:cs typeface="Arial" panose="020B0604020202020204" pitchFamily="34" charset="0"/>
            </a:endParaRPr>
          </a:p>
          <a:p>
            <a:pPr marL="449263" indent="-449263">
              <a:buClr>
                <a:schemeClr val="accent6">
                  <a:lumMod val="75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A magnetic tape is a very thin strip of plastic that has been coated in a </a:t>
            </a:r>
            <a:r>
              <a:rPr lang="en-US" sz="1900" dirty="0" smtClean="0">
                <a:latin typeface="Arial" panose="020B0604020202020204" pitchFamily="34" charset="0"/>
                <a:cs typeface="Arial" panose="020B0604020202020204" pitchFamily="34" charset="0"/>
              </a:rPr>
              <a:t>magnetic layer</a:t>
            </a:r>
            <a:r>
              <a:rPr lang="en-US" sz="1900" dirty="0">
                <a:latin typeface="Arial" panose="020B0604020202020204" pitchFamily="34" charset="0"/>
                <a:cs typeface="Arial" panose="020B0604020202020204" pitchFamily="34" charset="0"/>
              </a:rPr>
              <a:t>. They are read and written to by a read/write head. The data is stored </a:t>
            </a:r>
            <a:r>
              <a:rPr lang="en-US" sz="1900" dirty="0" smtClean="0">
                <a:latin typeface="Arial" panose="020B0604020202020204" pitchFamily="34" charset="0"/>
                <a:cs typeface="Arial" panose="020B0604020202020204" pitchFamily="34" charset="0"/>
              </a:rPr>
              <a:t>in magnetic </a:t>
            </a:r>
            <a:r>
              <a:rPr lang="en-US" sz="1900" dirty="0">
                <a:latin typeface="Arial" panose="020B0604020202020204" pitchFamily="34" charset="0"/>
                <a:cs typeface="Arial" panose="020B0604020202020204" pitchFamily="34" charset="0"/>
              </a:rPr>
              <a:t>areas that represent </a:t>
            </a:r>
            <a:r>
              <a:rPr lang="en-US" sz="1900" dirty="0" smtClean="0">
                <a:latin typeface="Arial" panose="020B0604020202020204" pitchFamily="34" charset="0"/>
                <a:cs typeface="Arial" panose="020B0604020202020204" pitchFamily="34" charset="0"/>
              </a:rPr>
              <a:t>1’s </a:t>
            </a:r>
            <a:r>
              <a:rPr lang="en-US" sz="1900" dirty="0">
                <a:latin typeface="Arial" panose="020B0604020202020204" pitchFamily="34" charset="0"/>
                <a:cs typeface="Arial" panose="020B0604020202020204" pitchFamily="34" charset="0"/>
              </a:rPr>
              <a:t>and </a:t>
            </a:r>
            <a:r>
              <a:rPr lang="en-US" sz="1900" dirty="0" smtClean="0">
                <a:latin typeface="Arial" panose="020B0604020202020204" pitchFamily="34" charset="0"/>
                <a:cs typeface="Arial" panose="020B0604020202020204" pitchFamily="34" charset="0"/>
              </a:rPr>
              <a:t>0’s.</a:t>
            </a:r>
          </a:p>
          <a:p>
            <a:pPr marL="449263" indent="-449263">
              <a:buClr>
                <a:schemeClr val="accent6">
                  <a:lumMod val="75000"/>
                </a:schemeClr>
              </a:buClr>
              <a:buFont typeface="Wingdings 3" panose="05040102010807070707" pitchFamily="18" charset="2"/>
              <a:buChar char=""/>
            </a:pPr>
            <a:r>
              <a:rPr lang="en-US" sz="1900" dirty="0" smtClean="0">
                <a:latin typeface="Arial" panose="020B0604020202020204" pitchFamily="34" charset="0"/>
                <a:cs typeface="Arial" panose="020B0604020202020204" pitchFamily="34" charset="0"/>
              </a:rPr>
              <a:t>Data </a:t>
            </a:r>
            <a:r>
              <a:rPr lang="en-US" sz="1900" dirty="0">
                <a:latin typeface="Arial" panose="020B0604020202020204" pitchFamily="34" charset="0"/>
                <a:cs typeface="Arial" panose="020B0604020202020204" pitchFamily="34" charset="0"/>
              </a:rPr>
              <a:t>is read from the tape using </a:t>
            </a:r>
            <a:r>
              <a:rPr lang="en-US" sz="1900" dirty="0" smtClean="0">
                <a:latin typeface="Arial" panose="020B0604020202020204" pitchFamily="34" charset="0"/>
                <a:cs typeface="Arial" panose="020B0604020202020204" pitchFamily="34" charset="0"/>
              </a:rPr>
              <a:t>serial access </a:t>
            </a:r>
            <a:r>
              <a:rPr lang="en-US" sz="1900" dirty="0">
                <a:latin typeface="Arial" panose="020B0604020202020204" pitchFamily="34" charset="0"/>
                <a:cs typeface="Arial" panose="020B0604020202020204" pitchFamily="34" charset="0"/>
              </a:rPr>
              <a:t>(see earlier description). This type of storage is useless in a real-time </a:t>
            </a:r>
            <a:r>
              <a:rPr lang="en-US" sz="1900" dirty="0" smtClean="0">
                <a:latin typeface="Arial" panose="020B0604020202020204" pitchFamily="34" charset="0"/>
                <a:cs typeface="Arial" panose="020B0604020202020204" pitchFamily="34" charset="0"/>
              </a:rPr>
              <a:t>or online </a:t>
            </a:r>
            <a:r>
              <a:rPr lang="en-US" sz="1900" dirty="0">
                <a:latin typeface="Arial" panose="020B0604020202020204" pitchFamily="34" charset="0"/>
                <a:cs typeface="Arial" panose="020B0604020202020204" pitchFamily="34" charset="0"/>
              </a:rPr>
              <a:t>applications ( due to the very slow data access speeds) and is best suited </a:t>
            </a:r>
            <a:r>
              <a:rPr lang="en-US" sz="1900" dirty="0" smtClean="0">
                <a:latin typeface="Arial" panose="020B0604020202020204" pitchFamily="34" charset="0"/>
                <a:cs typeface="Arial" panose="020B0604020202020204" pitchFamily="34" charset="0"/>
              </a:rPr>
              <a:t>to offline </a:t>
            </a:r>
            <a:r>
              <a:rPr lang="en-US" sz="1900" dirty="0">
                <a:latin typeface="Arial" panose="020B0604020202020204" pitchFamily="34" charset="0"/>
                <a:cs typeface="Arial" panose="020B0604020202020204" pitchFamily="34" charset="0"/>
              </a:rPr>
              <a:t>or batch processing.</a:t>
            </a:r>
          </a:p>
          <a:p>
            <a:pPr marL="449263" indent="-449263">
              <a:buClr>
                <a:schemeClr val="accent6">
                  <a:lumMod val="75000"/>
                </a:schemeClr>
              </a:buClr>
              <a:buFont typeface="Wingdings 3" panose="05040102010807070707" pitchFamily="18" charset="2"/>
              <a:buChar char=""/>
            </a:pPr>
            <a:r>
              <a:rPr lang="en-US" sz="1900" b="1" dirty="0">
                <a:latin typeface="Arial" panose="020B0604020202020204" pitchFamily="34" charset="0"/>
                <a:cs typeface="Arial" panose="020B0604020202020204" pitchFamily="34" charset="0"/>
              </a:rPr>
              <a:t>Uses</a:t>
            </a:r>
          </a:p>
          <a:p>
            <a:pPr marL="723900" indent="-3619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In </a:t>
            </a:r>
            <a:r>
              <a:rPr lang="en-US" sz="1900" dirty="0">
                <a:latin typeface="Arial" panose="020B0604020202020204" pitchFamily="34" charset="0"/>
                <a:cs typeface="Arial" panose="020B0604020202020204" pitchFamily="34" charset="0"/>
              </a:rPr>
              <a:t>applications where batch processing is used, for example, clearing </a:t>
            </a:r>
            <a:r>
              <a:rPr lang="en-US" sz="1900" dirty="0" smtClean="0">
                <a:latin typeface="Arial" panose="020B0604020202020204" pitchFamily="34" charset="0"/>
                <a:cs typeface="Arial" panose="020B0604020202020204" pitchFamily="34" charset="0"/>
              </a:rPr>
              <a:t>bank cheques</a:t>
            </a:r>
            <a:r>
              <a:rPr lang="en-US" sz="1900" dirty="0">
                <a:latin typeface="Arial" panose="020B0604020202020204" pitchFamily="34" charset="0"/>
                <a:cs typeface="Arial" panose="020B0604020202020204" pitchFamily="34" charset="0"/>
              </a:rPr>
              <a:t>, utility billing (gas, electricity, water) and producing pay slips; </a:t>
            </a:r>
            <a:r>
              <a:rPr lang="en-US" sz="1900" dirty="0" smtClean="0">
                <a:latin typeface="Arial" panose="020B0604020202020204" pitchFamily="34" charset="0"/>
                <a:cs typeface="Arial" panose="020B0604020202020204" pitchFamily="34" charset="0"/>
              </a:rPr>
              <a:t>in these </a:t>
            </a:r>
            <a:r>
              <a:rPr lang="en-US" sz="1900" dirty="0">
                <a:latin typeface="Arial" panose="020B0604020202020204" pitchFamily="34" charset="0"/>
                <a:cs typeface="Arial" panose="020B0604020202020204" pitchFamily="34" charset="0"/>
              </a:rPr>
              <a:t>applications there is no need for any specific processing order and </a:t>
            </a:r>
            <a:r>
              <a:rPr lang="en-US" sz="1900" dirty="0" smtClean="0">
                <a:latin typeface="Arial" panose="020B0604020202020204" pitchFamily="34" charset="0"/>
                <a:cs typeface="Arial" panose="020B0604020202020204" pitchFamily="34" charset="0"/>
              </a:rPr>
              <a:t>speed of </a:t>
            </a:r>
            <a:r>
              <a:rPr lang="en-US" sz="1900" dirty="0">
                <a:latin typeface="Arial" panose="020B0604020202020204" pitchFamily="34" charset="0"/>
                <a:cs typeface="Arial" panose="020B0604020202020204" pitchFamily="34" charset="0"/>
              </a:rPr>
              <a:t>data access is not essential</a:t>
            </a:r>
            <a:r>
              <a:rPr lang="en-US" sz="1900" dirty="0" smtClean="0">
                <a:latin typeface="Arial" panose="020B0604020202020204" pitchFamily="34" charset="0"/>
                <a:cs typeface="Arial" panose="020B0604020202020204" pitchFamily="34" charset="0"/>
              </a:rPr>
              <a:t>.</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to be </a:t>
            </a:r>
            <a:r>
              <a:rPr lang="en-US" sz="1900" dirty="0">
                <a:latin typeface="Arial" panose="020B0604020202020204" pitchFamily="34" charset="0"/>
                <a:cs typeface="Arial" panose="020B0604020202020204" pitchFamily="34" charset="0"/>
              </a:rPr>
              <a:t>stored.</a:t>
            </a:r>
          </a:p>
          <a:p>
            <a:pPr marL="723900" indent="-3619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Used </a:t>
            </a:r>
            <a:r>
              <a:rPr lang="en-US" sz="1900" dirty="0">
                <a:latin typeface="Arial" panose="020B0604020202020204" pitchFamily="34" charset="0"/>
                <a:cs typeface="Arial" panose="020B0604020202020204" pitchFamily="34" charset="0"/>
              </a:rPr>
              <a:t>in long-term archiving of data; magnetic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tapes </a:t>
            </a:r>
            <a:r>
              <a:rPr lang="en-US" sz="1900" dirty="0">
                <a:latin typeface="Arial" panose="020B0604020202020204" pitchFamily="34" charset="0"/>
                <a:cs typeface="Arial" panose="020B0604020202020204" pitchFamily="34" charset="0"/>
              </a:rPr>
              <a:t>have huge data </a:t>
            </a:r>
            <a:r>
              <a:rPr lang="en-US" sz="1900" dirty="0" smtClean="0">
                <a:latin typeface="Arial" panose="020B0604020202020204" pitchFamily="34" charset="0"/>
                <a:cs typeface="Arial" panose="020B0604020202020204" pitchFamily="34" charset="0"/>
              </a:rPr>
              <a:t>storage capacities </a:t>
            </a:r>
            <a:r>
              <a:rPr lang="en-US" sz="1900" dirty="0">
                <a:latin typeface="Arial" panose="020B0604020202020204" pitchFamily="34" charset="0"/>
                <a:cs typeface="Arial" panose="020B0604020202020204" pitchFamily="34" charset="0"/>
              </a:rPr>
              <a:t>and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are </a:t>
            </a:r>
            <a:r>
              <a:rPr lang="en-US" sz="1900" dirty="0">
                <a:latin typeface="Arial" panose="020B0604020202020204" pitchFamily="34" charset="0"/>
                <a:cs typeface="Arial" panose="020B0604020202020204" pitchFamily="34" charset="0"/>
              </a:rPr>
              <a:t>known to be very stable, which makes them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ideal </a:t>
            </a:r>
            <a:r>
              <a:rPr lang="en-US" sz="1900" dirty="0">
                <a:latin typeface="Arial" panose="020B0604020202020204" pitchFamily="34" charset="0"/>
                <a:cs typeface="Arial" panose="020B0604020202020204" pitchFamily="34" charset="0"/>
              </a:rPr>
              <a:t>for </a:t>
            </a:r>
            <a:r>
              <a:rPr lang="en-US" sz="1900" dirty="0" smtClean="0">
                <a:latin typeface="Arial" panose="020B0604020202020204" pitchFamily="34" charset="0"/>
                <a:cs typeface="Arial" panose="020B0604020202020204" pitchFamily="34" charset="0"/>
              </a:rPr>
              <a:t>long term storage</a:t>
            </a:r>
            <a:r>
              <a:rPr lang="en-US" sz="1900" dirty="0">
                <a:latin typeface="Arial" panose="020B0604020202020204" pitchFamily="34" charset="0"/>
                <a:cs typeface="Arial" panose="020B0604020202020204" pitchFamily="34" charset="0"/>
              </a:rPr>
              <a:t>.</a:t>
            </a:r>
            <a:endParaRPr lang="en-GB" sz="1900" dirty="0">
              <a:latin typeface="Arial" panose="020B0604020202020204" pitchFamily="34" charset="0"/>
              <a:cs typeface="Arial" panose="020B0604020202020204" pitchFamily="34" charset="0"/>
            </a:endParaRPr>
          </a:p>
        </p:txBody>
      </p:sp>
      <p:pic>
        <p:nvPicPr>
          <p:cNvPr id="4098" name="Picture 2" descr="Image result for magnetic tap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3117" y="4797152"/>
            <a:ext cx="2449691" cy="1737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3730577"/>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3.2 – Magnetic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49</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403018"/>
          </a:xfrm>
          <a:prstGeom prst="rect">
            <a:avLst/>
          </a:prstGeom>
        </p:spPr>
        <p:txBody>
          <a:bodyPr wrap="square">
            <a:spAutoFit/>
          </a:bodyPr>
          <a:lstStyle/>
          <a:p>
            <a:pPr marL="449263" indent="-449263">
              <a:buClr>
                <a:schemeClr val="accent6">
                  <a:lumMod val="75000"/>
                </a:schemeClr>
              </a:buClr>
              <a:buFont typeface="Wingdings 3" panose="05040102010807070707" pitchFamily="18" charset="2"/>
              <a:buChar char=""/>
            </a:pPr>
            <a:r>
              <a:rPr lang="en-US" sz="2030" b="1" dirty="0">
                <a:latin typeface="Arial" panose="020B0604020202020204" pitchFamily="34" charset="0"/>
                <a:cs typeface="Arial" panose="020B0604020202020204" pitchFamily="34" charset="0"/>
              </a:rPr>
              <a:t>Advantages</a:t>
            </a:r>
          </a:p>
          <a:p>
            <a:pPr marL="811213" indent="-361950">
              <a:buClr>
                <a:schemeClr val="accent6">
                  <a:lumMod val="50000"/>
                </a:schemeClr>
              </a:buClr>
              <a:buFont typeface="Arial" panose="020B0604020202020204" pitchFamily="34" charset="0"/>
              <a:buChar char="•"/>
            </a:pPr>
            <a:r>
              <a:rPr lang="en-US" sz="2030" dirty="0" smtClean="0">
                <a:latin typeface="Arial" panose="020B0604020202020204" pitchFamily="34" charset="0"/>
                <a:cs typeface="Arial" panose="020B0604020202020204" pitchFamily="34" charset="0"/>
              </a:rPr>
              <a:t>They </a:t>
            </a:r>
            <a:r>
              <a:rPr lang="en-US" sz="2030" dirty="0">
                <a:latin typeface="Arial" panose="020B0604020202020204" pitchFamily="34" charset="0"/>
                <a:cs typeface="Arial" panose="020B0604020202020204" pitchFamily="34" charset="0"/>
              </a:rPr>
              <a:t>are generally less expensive (per byte) than the equivalent bard disk.</a:t>
            </a:r>
          </a:p>
          <a:p>
            <a:pPr marL="811213" indent="-361950">
              <a:buClr>
                <a:schemeClr val="accent6">
                  <a:lumMod val="50000"/>
                </a:schemeClr>
              </a:buClr>
              <a:buFont typeface="Arial" panose="020B0604020202020204" pitchFamily="34" charset="0"/>
              <a:buChar char="•"/>
            </a:pPr>
            <a:r>
              <a:rPr lang="en-US" sz="2030" dirty="0" smtClean="0">
                <a:latin typeface="Arial" panose="020B0604020202020204" pitchFamily="34" charset="0"/>
                <a:cs typeface="Arial" panose="020B0604020202020204" pitchFamily="34" charset="0"/>
              </a:rPr>
              <a:t>It </a:t>
            </a:r>
            <a:r>
              <a:rPr lang="en-US" sz="2030" dirty="0">
                <a:latin typeface="Arial" panose="020B0604020202020204" pitchFamily="34" charset="0"/>
                <a:cs typeface="Arial" panose="020B0604020202020204" pitchFamily="34" charset="0"/>
              </a:rPr>
              <a:t>is a very robust technology (they don't deteriorate very much over time).</a:t>
            </a:r>
          </a:p>
          <a:p>
            <a:pPr marL="811213" indent="-361950">
              <a:buClr>
                <a:schemeClr val="accent6">
                  <a:lumMod val="50000"/>
                </a:schemeClr>
              </a:buClr>
              <a:buFont typeface="Arial" panose="020B0604020202020204" pitchFamily="34" charset="0"/>
              <a:buChar char="•"/>
            </a:pPr>
            <a:r>
              <a:rPr lang="en-US" sz="2030" dirty="0" smtClean="0">
                <a:latin typeface="Arial" panose="020B0604020202020204" pitchFamily="34" charset="0"/>
                <a:cs typeface="Arial" panose="020B0604020202020204" pitchFamily="34" charset="0"/>
              </a:rPr>
              <a:t>They </a:t>
            </a:r>
            <a:r>
              <a:rPr lang="en-US" sz="2030" dirty="0">
                <a:latin typeface="Arial" panose="020B0604020202020204" pitchFamily="34" charset="0"/>
                <a:cs typeface="Arial" panose="020B0604020202020204" pitchFamily="34" charset="0"/>
              </a:rPr>
              <a:t>have a huge data storage capacity.</a:t>
            </a:r>
          </a:p>
          <a:p>
            <a:pPr marL="811213" indent="-361950">
              <a:buClr>
                <a:schemeClr val="accent6">
                  <a:lumMod val="50000"/>
                </a:schemeClr>
              </a:buClr>
              <a:buFont typeface="Arial" panose="020B0604020202020204" pitchFamily="34" charset="0"/>
              <a:buChar char="•"/>
            </a:pPr>
            <a:r>
              <a:rPr lang="en-US" sz="2030" dirty="0" smtClean="0">
                <a:latin typeface="Arial" panose="020B0604020202020204" pitchFamily="34" charset="0"/>
                <a:cs typeface="Arial" panose="020B0604020202020204" pitchFamily="34" charset="0"/>
              </a:rPr>
              <a:t>The </a:t>
            </a:r>
            <a:r>
              <a:rPr lang="en-US" sz="2030" dirty="0">
                <a:latin typeface="Arial" panose="020B0604020202020204" pitchFamily="34" charset="0"/>
                <a:cs typeface="Arial" panose="020B0604020202020204" pitchFamily="34" charset="0"/>
              </a:rPr>
              <a:t>data transfer rate is actually fast (this should not be confused with </a:t>
            </a:r>
            <a:r>
              <a:rPr lang="en-US" sz="2030" dirty="0" smtClean="0">
                <a:latin typeface="Arial" panose="020B0604020202020204" pitchFamily="34" charset="0"/>
                <a:cs typeface="Arial" panose="020B0604020202020204" pitchFamily="34" charset="0"/>
              </a:rPr>
              <a:t>data access </a:t>
            </a:r>
            <a:r>
              <a:rPr lang="en-US" sz="2030" dirty="0">
                <a:latin typeface="Arial" panose="020B0604020202020204" pitchFamily="34" charset="0"/>
                <a:cs typeface="Arial" panose="020B0604020202020204" pitchFamily="34" charset="0"/>
              </a:rPr>
              <a:t>time, which is very slow for magnetic tapes).</a:t>
            </a:r>
          </a:p>
          <a:p>
            <a:pPr marL="449263" indent="-449263">
              <a:buClr>
                <a:schemeClr val="accent6">
                  <a:lumMod val="75000"/>
                </a:schemeClr>
              </a:buClr>
              <a:buFont typeface="Wingdings 3" panose="05040102010807070707" pitchFamily="18" charset="2"/>
              <a:buChar char=""/>
            </a:pPr>
            <a:r>
              <a:rPr lang="en-US" sz="2030" b="1" dirty="0">
                <a:latin typeface="Arial" panose="020B0604020202020204" pitchFamily="34" charset="0"/>
                <a:cs typeface="Arial" panose="020B0604020202020204" pitchFamily="34" charset="0"/>
              </a:rPr>
              <a:t>Disadvantages</a:t>
            </a:r>
          </a:p>
          <a:p>
            <a:pPr marL="811213" indent="-361950">
              <a:buClr>
                <a:schemeClr val="accent6">
                  <a:lumMod val="50000"/>
                </a:schemeClr>
              </a:buClr>
              <a:buFont typeface="Arial" panose="020B0604020202020204" pitchFamily="34" charset="0"/>
              <a:buChar char="•"/>
            </a:pPr>
            <a:r>
              <a:rPr lang="en-US" sz="2030" dirty="0" smtClean="0">
                <a:latin typeface="Arial" panose="020B0604020202020204" pitchFamily="34" charset="0"/>
                <a:cs typeface="Arial" panose="020B0604020202020204" pitchFamily="34" charset="0"/>
              </a:rPr>
              <a:t>Very </a:t>
            </a:r>
            <a:r>
              <a:rPr lang="en-US" sz="2030" dirty="0">
                <a:latin typeface="Arial" panose="020B0604020202020204" pitchFamily="34" charset="0"/>
                <a:cs typeface="Arial" panose="020B0604020202020204" pitchFamily="34" charset="0"/>
              </a:rPr>
              <a:t>slow data access times (need to read all the earlier records on the </a:t>
            </a:r>
            <a:r>
              <a:rPr lang="en-US" sz="2030" dirty="0" smtClean="0">
                <a:latin typeface="Arial" panose="020B0604020202020204" pitchFamily="34" charset="0"/>
                <a:cs typeface="Arial" panose="020B0604020202020204" pitchFamily="34" charset="0"/>
              </a:rPr>
              <a:t>tape until </a:t>
            </a:r>
            <a:r>
              <a:rPr lang="en-US" sz="2030" dirty="0">
                <a:latin typeface="Arial" panose="020B0604020202020204" pitchFamily="34" charset="0"/>
                <a:cs typeface="Arial" panose="020B0604020202020204" pitchFamily="34" charset="0"/>
              </a:rPr>
              <a:t>the required record is found - see </a:t>
            </a:r>
            <a:r>
              <a:rPr lang="en-US" sz="2030" dirty="0" smtClean="0">
                <a:latin typeface="Arial" panose="020B0604020202020204" pitchFamily="34" charset="0"/>
                <a:cs typeface="Arial" panose="020B0604020202020204" pitchFamily="34" charset="0"/>
              </a:rPr>
              <a:t>slide 13).</a:t>
            </a:r>
            <a:endParaRPr lang="en-US" sz="2030" dirty="0">
              <a:latin typeface="Arial" panose="020B0604020202020204" pitchFamily="34" charset="0"/>
              <a:cs typeface="Arial" panose="020B0604020202020204" pitchFamily="34" charset="0"/>
            </a:endParaRPr>
          </a:p>
          <a:p>
            <a:pPr marL="811213" indent="-361950">
              <a:buClr>
                <a:schemeClr val="accent6">
                  <a:lumMod val="50000"/>
                </a:schemeClr>
              </a:buClr>
              <a:buFont typeface="Arial" panose="020B0604020202020204" pitchFamily="34" charset="0"/>
              <a:buChar char="•"/>
            </a:pPr>
            <a:r>
              <a:rPr lang="en-US" sz="2030" dirty="0" smtClean="0">
                <a:latin typeface="Arial" panose="020B0604020202020204" pitchFamily="34" charset="0"/>
                <a:cs typeface="Arial" panose="020B0604020202020204" pitchFamily="34" charset="0"/>
              </a:rPr>
              <a:t>When </a:t>
            </a:r>
            <a:r>
              <a:rPr lang="en-US" sz="2030" dirty="0">
                <a:latin typeface="Arial" panose="020B0604020202020204" pitchFamily="34" charset="0"/>
                <a:cs typeface="Arial" panose="020B0604020202020204" pitchFamily="34" charset="0"/>
              </a:rPr>
              <a:t>updating, another tape is needed </a:t>
            </a:r>
            <a:r>
              <a:rPr lang="en-US" sz="2030" dirty="0" smtClean="0">
                <a:latin typeface="Arial" panose="020B0604020202020204" pitchFamily="34" charset="0"/>
                <a:cs typeface="Arial" panose="020B0604020202020204" pitchFamily="34" charset="0"/>
              </a:rPr>
              <a:t/>
            </a:r>
            <a:br>
              <a:rPr lang="en-US" sz="2030" dirty="0" smtClean="0">
                <a:latin typeface="Arial" panose="020B0604020202020204" pitchFamily="34" charset="0"/>
                <a:cs typeface="Arial" panose="020B0604020202020204" pitchFamily="34" charset="0"/>
              </a:rPr>
            </a:br>
            <a:r>
              <a:rPr lang="en-US" sz="2030" dirty="0" smtClean="0">
                <a:latin typeface="Arial" panose="020B0604020202020204" pitchFamily="34" charset="0"/>
                <a:cs typeface="Arial" panose="020B0604020202020204" pitchFamily="34" charset="0"/>
              </a:rPr>
              <a:t>(</a:t>
            </a:r>
            <a:r>
              <a:rPr lang="en-US" sz="2030" dirty="0">
                <a:latin typeface="Arial" panose="020B0604020202020204" pitchFamily="34" charset="0"/>
                <a:cs typeface="Arial" panose="020B0604020202020204" pitchFamily="34" charset="0"/>
              </a:rPr>
              <a:t>see description </a:t>
            </a:r>
            <a:r>
              <a:rPr lang="en-US" sz="2030" dirty="0" smtClean="0">
                <a:latin typeface="Arial" panose="020B0604020202020204" pitchFamily="34" charset="0"/>
                <a:cs typeface="Arial" panose="020B0604020202020204" pitchFamily="34" charset="0"/>
              </a:rPr>
              <a:t>slide 13) </a:t>
            </a:r>
            <a:r>
              <a:rPr lang="en-US" sz="2030" dirty="0">
                <a:latin typeface="Arial" panose="020B0604020202020204" pitchFamily="34" charset="0"/>
                <a:cs typeface="Arial" panose="020B0604020202020204" pitchFamily="34" charset="0"/>
              </a:rPr>
              <a:t>to store the </a:t>
            </a:r>
            <a:r>
              <a:rPr lang="en-US" sz="2030" dirty="0" smtClean="0">
                <a:latin typeface="Arial" panose="020B0604020202020204" pitchFamily="34" charset="0"/>
                <a:cs typeface="Arial" panose="020B0604020202020204" pitchFamily="34" charset="0"/>
              </a:rPr>
              <a:t/>
            </a:r>
            <a:br>
              <a:rPr lang="en-US" sz="2030" dirty="0" smtClean="0">
                <a:latin typeface="Arial" panose="020B0604020202020204" pitchFamily="34" charset="0"/>
                <a:cs typeface="Arial" panose="020B0604020202020204" pitchFamily="34" charset="0"/>
              </a:rPr>
            </a:br>
            <a:r>
              <a:rPr lang="en-US" sz="2030" dirty="0" smtClean="0">
                <a:latin typeface="Arial" panose="020B0604020202020204" pitchFamily="34" charset="0"/>
                <a:cs typeface="Arial" panose="020B0604020202020204" pitchFamily="34" charset="0"/>
              </a:rPr>
              <a:t>final updated </a:t>
            </a:r>
            <a:r>
              <a:rPr lang="en-US" sz="2030" dirty="0">
                <a:latin typeface="Arial" panose="020B0604020202020204" pitchFamily="34" charset="0"/>
                <a:cs typeface="Arial" panose="020B0604020202020204" pitchFamily="34" charset="0"/>
              </a:rPr>
              <a:t>version.</a:t>
            </a:r>
          </a:p>
          <a:p>
            <a:pPr marL="811213" indent="-361950">
              <a:buClr>
                <a:schemeClr val="accent6">
                  <a:lumMod val="50000"/>
                </a:schemeClr>
              </a:buClr>
              <a:buFont typeface="Arial" panose="020B0604020202020204" pitchFamily="34" charset="0"/>
              <a:buChar char="•"/>
            </a:pPr>
            <a:r>
              <a:rPr lang="en-US" sz="2030" dirty="0" smtClean="0">
                <a:latin typeface="Arial" panose="020B0604020202020204" pitchFamily="34" charset="0"/>
                <a:cs typeface="Arial" panose="020B0604020202020204" pitchFamily="34" charset="0"/>
              </a:rPr>
              <a:t>They </a:t>
            </a:r>
            <a:r>
              <a:rPr lang="en-US" sz="2030" dirty="0">
                <a:latin typeface="Arial" panose="020B0604020202020204" pitchFamily="34" charset="0"/>
                <a:cs typeface="Arial" panose="020B0604020202020204" pitchFamily="34" charset="0"/>
              </a:rPr>
              <a:t>are affected by magnetic fields; </a:t>
            </a:r>
            <a:r>
              <a:rPr lang="en-US" sz="2030" dirty="0" smtClean="0">
                <a:latin typeface="Arial" panose="020B0604020202020204" pitchFamily="34" charset="0"/>
                <a:cs typeface="Arial" panose="020B0604020202020204" pitchFamily="34" charset="0"/>
              </a:rPr>
              <a:t/>
            </a:r>
            <a:br>
              <a:rPr lang="en-US" sz="2030" dirty="0" smtClean="0">
                <a:latin typeface="Arial" panose="020B0604020202020204" pitchFamily="34" charset="0"/>
                <a:cs typeface="Arial" panose="020B0604020202020204" pitchFamily="34" charset="0"/>
              </a:rPr>
            </a:br>
            <a:r>
              <a:rPr lang="en-US" sz="2030" dirty="0" smtClean="0">
                <a:latin typeface="Arial" panose="020B0604020202020204" pitchFamily="34" charset="0"/>
                <a:cs typeface="Arial" panose="020B0604020202020204" pitchFamily="34" charset="0"/>
              </a:rPr>
              <a:t>a </a:t>
            </a:r>
            <a:r>
              <a:rPr lang="en-US" sz="2030" dirty="0">
                <a:latin typeface="Arial" panose="020B0604020202020204" pitchFamily="34" charset="0"/>
                <a:cs typeface="Arial" panose="020B0604020202020204" pitchFamily="34" charset="0"/>
              </a:rPr>
              <a:t>strong magnet can corrupt data </a:t>
            </a:r>
            <a:r>
              <a:rPr lang="en-US" sz="2030" dirty="0" smtClean="0">
                <a:latin typeface="Arial" panose="020B0604020202020204" pitchFamily="34" charset="0"/>
                <a:cs typeface="Arial" panose="020B0604020202020204" pitchFamily="34" charset="0"/>
              </a:rPr>
              <a:t>stored </a:t>
            </a:r>
            <a:br>
              <a:rPr lang="en-US" sz="2030" dirty="0" smtClean="0">
                <a:latin typeface="Arial" panose="020B0604020202020204" pitchFamily="34" charset="0"/>
                <a:cs typeface="Arial" panose="020B0604020202020204" pitchFamily="34" charset="0"/>
              </a:rPr>
            </a:br>
            <a:r>
              <a:rPr lang="en-US" sz="2030" dirty="0" smtClean="0">
                <a:latin typeface="Arial" panose="020B0604020202020204" pitchFamily="34" charset="0"/>
                <a:cs typeface="Arial" panose="020B0604020202020204" pitchFamily="34" charset="0"/>
              </a:rPr>
              <a:t>on </a:t>
            </a:r>
            <a:r>
              <a:rPr lang="en-US" sz="2030" dirty="0">
                <a:latin typeface="Arial" panose="020B0604020202020204" pitchFamily="34" charset="0"/>
                <a:cs typeface="Arial" panose="020B0604020202020204" pitchFamily="34" charset="0"/>
              </a:rPr>
              <a:t>the tape.</a:t>
            </a:r>
            <a:endParaRPr lang="en-GB" sz="2030" dirty="0">
              <a:latin typeface="Arial" panose="020B0604020202020204" pitchFamily="34" charset="0"/>
              <a:cs typeface="Arial" panose="020B0604020202020204" pitchFamily="34" charset="0"/>
            </a:endParaRPr>
          </a:p>
        </p:txBody>
      </p:sp>
      <p:pic>
        <p:nvPicPr>
          <p:cNvPr id="5122" name="Picture 2" descr="Image result for modern magnetic tap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84943" y="4653136"/>
            <a:ext cx="285946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049775"/>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50</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647700"/>
          </a:xfrm>
          <a:prstGeom prst="rect">
            <a:avLst/>
          </a:prstGeom>
        </p:spPr>
        <p:txBody>
          <a:bodyPr wrap="square">
            <a:spAutoFit/>
          </a:bodyPr>
          <a:lstStyle/>
          <a:p>
            <a:pPr>
              <a:buClr>
                <a:schemeClr val="accent6">
                  <a:lumMod val="75000"/>
                </a:schemeClr>
              </a:buClr>
            </a:pPr>
            <a:r>
              <a:rPr lang="en-US" sz="1900" b="1" dirty="0">
                <a:latin typeface="Arial" panose="020B0604020202020204" pitchFamily="34" charset="0"/>
                <a:cs typeface="Arial" panose="020B0604020202020204" pitchFamily="34" charset="0"/>
              </a:rPr>
              <a:t>CD/DVD disks</a:t>
            </a:r>
          </a:p>
          <a:p>
            <a:pPr marL="449263" indent="-449263">
              <a:buClr>
                <a:schemeClr val="accent6">
                  <a:lumMod val="75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CDs and DVDS are described as optical storage devices. Laser light is used </a:t>
            </a:r>
            <a:r>
              <a:rPr lang="en-US" sz="1900" dirty="0" smtClean="0">
                <a:latin typeface="Arial" panose="020B0604020202020204" pitchFamily="34" charset="0"/>
                <a:cs typeface="Arial" panose="020B0604020202020204" pitchFamily="34" charset="0"/>
              </a:rPr>
              <a:t>to read </a:t>
            </a:r>
            <a:r>
              <a:rPr lang="en-US" sz="1900" dirty="0">
                <a:latin typeface="Arial" panose="020B0604020202020204" pitchFamily="34" charset="0"/>
                <a:cs typeface="Arial" panose="020B0604020202020204" pitchFamily="34" charset="0"/>
              </a:rPr>
              <a:t>data and to write data on the surface of the disk. Both CDs and DVDs use </a:t>
            </a:r>
            <a:r>
              <a:rPr lang="en-US" sz="1900" dirty="0" smtClean="0">
                <a:latin typeface="Arial" panose="020B0604020202020204" pitchFamily="34" charset="0"/>
                <a:cs typeface="Arial" panose="020B0604020202020204" pitchFamily="34" charset="0"/>
              </a:rPr>
              <a:t>a thin </a:t>
            </a:r>
            <a:r>
              <a:rPr lang="en-US" sz="1900" dirty="0">
                <a:latin typeface="Arial" panose="020B0604020202020204" pitchFamily="34" charset="0"/>
                <a:cs typeface="Arial" panose="020B0604020202020204" pitchFamily="34" charset="0"/>
              </a:rPr>
              <a:t>layer of metal alloy or light-sensitive organic dye to store the data.</a:t>
            </a:r>
          </a:p>
          <a:p>
            <a:pPr marL="449263" indent="-449263">
              <a:buClr>
                <a:schemeClr val="accent6">
                  <a:lumMod val="75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As can be seen from the diagram, they use a single spiral track that runs </a:t>
            </a:r>
            <a:r>
              <a:rPr lang="en-US" sz="1900" dirty="0" smtClean="0">
                <a:latin typeface="Arial" panose="020B0604020202020204" pitchFamily="34" charset="0"/>
                <a:cs typeface="Arial" panose="020B0604020202020204" pitchFamily="34" charset="0"/>
              </a:rPr>
              <a:t>from the </a:t>
            </a:r>
            <a:r>
              <a:rPr lang="en-US" sz="1900" dirty="0">
                <a:latin typeface="Arial" panose="020B0604020202020204" pitchFamily="34" charset="0"/>
                <a:cs typeface="Arial" panose="020B0604020202020204" pitchFamily="34" charset="0"/>
              </a:rPr>
              <a:t>centre of the disk to the edge.</a:t>
            </a:r>
          </a:p>
          <a:p>
            <a:pPr marL="449263" indent="-449263">
              <a:buClr>
                <a:schemeClr val="accent6">
                  <a:lumMod val="75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The data is stored in 'pits' and 'bumps' on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the spiral </a:t>
            </a:r>
            <a:r>
              <a:rPr lang="en-US" sz="1900" dirty="0">
                <a:latin typeface="Arial" panose="020B0604020202020204" pitchFamily="34" charset="0"/>
                <a:cs typeface="Arial" panose="020B0604020202020204" pitchFamily="34" charset="0"/>
              </a:rPr>
              <a:t>track. A red Laser is used </a:t>
            </a:r>
            <a:r>
              <a:rPr lang="en-US" sz="1900" dirty="0" smtClean="0">
                <a:latin typeface="Arial" panose="020B0604020202020204" pitchFamily="34" charset="0"/>
                <a:cs typeface="Arial" panose="020B0604020202020204" pitchFamily="34" charset="0"/>
              </a:rPr>
              <a:t>to read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and write </a:t>
            </a:r>
            <a:r>
              <a:rPr lang="en-US" sz="1900" dirty="0">
                <a:latin typeface="Arial" panose="020B0604020202020204" pitchFamily="34" charset="0"/>
                <a:cs typeface="Arial" panose="020B0604020202020204" pitchFamily="34" charset="0"/>
              </a:rPr>
              <a:t>the data. CDs and </a:t>
            </a:r>
            <a:r>
              <a:rPr lang="en-US" sz="1900" dirty="0" smtClean="0">
                <a:latin typeface="Arial" panose="020B0604020202020204" pitchFamily="34" charset="0"/>
                <a:cs typeface="Arial" panose="020B0604020202020204" pitchFamily="34" charset="0"/>
              </a:rPr>
              <a:t>DVDs </a:t>
            </a:r>
            <a:r>
              <a:rPr lang="en-US" sz="1900" dirty="0">
                <a:latin typeface="Arial" panose="020B0604020202020204" pitchFamily="34" charset="0"/>
                <a:cs typeface="Arial" panose="020B0604020202020204" pitchFamily="34" charset="0"/>
              </a:rPr>
              <a:t>can be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designated </a:t>
            </a:r>
            <a:r>
              <a:rPr lang="en-US" sz="1900" dirty="0">
                <a:latin typeface="Arial" panose="020B0604020202020204" pitchFamily="34" charset="0"/>
                <a:cs typeface="Arial" panose="020B0604020202020204" pitchFamily="34" charset="0"/>
              </a:rPr>
              <a:t>as follows:</a:t>
            </a:r>
          </a:p>
          <a:p>
            <a:pPr marL="811213" indent="-3619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R </a:t>
            </a:r>
            <a:r>
              <a:rPr lang="en-US" sz="1900" dirty="0">
                <a:latin typeface="Arial" panose="020B0604020202020204" pitchFamily="34" charset="0"/>
                <a:cs typeface="Arial" panose="020B0604020202020204" pitchFamily="34" charset="0"/>
              </a:rPr>
              <a:t>- write once only</a:t>
            </a:r>
          </a:p>
          <a:p>
            <a:pPr marL="811213" indent="-3619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ROM- </a:t>
            </a:r>
            <a:r>
              <a:rPr lang="en-US" sz="1900" dirty="0">
                <a:latin typeface="Arial" panose="020B0604020202020204" pitchFamily="34" charset="0"/>
                <a:cs typeface="Arial" panose="020B0604020202020204" pitchFamily="34" charset="0"/>
              </a:rPr>
              <a:t>can only be read</a:t>
            </a:r>
          </a:p>
          <a:p>
            <a:pPr marL="811213" indent="-3619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RW </a:t>
            </a:r>
            <a:r>
              <a:rPr lang="en-US" sz="1900" dirty="0">
                <a:latin typeface="Arial" panose="020B0604020202020204" pitchFamily="34" charset="0"/>
                <a:cs typeface="Arial" panose="020B0604020202020204" pitchFamily="34" charset="0"/>
              </a:rPr>
              <a:t>- can be written to or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read </a:t>
            </a:r>
            <a:r>
              <a:rPr lang="en-US" sz="1900" dirty="0">
                <a:latin typeface="Arial" panose="020B0604020202020204" pitchFamily="34" charset="0"/>
                <a:cs typeface="Arial" panose="020B0604020202020204" pitchFamily="34" charset="0"/>
              </a:rPr>
              <a:t>from many times.</a:t>
            </a:r>
          </a:p>
          <a:p>
            <a:pPr marL="449263" indent="-449263">
              <a:buClr>
                <a:schemeClr val="accent6">
                  <a:lumMod val="75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DVD technology is slightly different to </a:t>
            </a:r>
            <a:r>
              <a:rPr lang="en-US" sz="1900" dirty="0" smtClean="0">
                <a:latin typeface="Arial" panose="020B0604020202020204" pitchFamily="34" charset="0"/>
                <a:cs typeface="Arial" panose="020B0604020202020204" pitchFamily="34" charset="0"/>
              </a:rPr>
              <a:t>that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used in </a:t>
            </a:r>
            <a:r>
              <a:rPr lang="en-US" sz="1900" dirty="0">
                <a:latin typeface="Arial" panose="020B0604020202020204" pitchFamily="34" charset="0"/>
                <a:cs typeface="Arial" panose="020B0604020202020204" pitchFamily="34" charset="0"/>
              </a:rPr>
              <a:t>CDs. One of the main differences is me use </a:t>
            </a:r>
            <a:r>
              <a:rPr lang="en-US" sz="1900" dirty="0" smtClean="0">
                <a:latin typeface="Arial" panose="020B0604020202020204" pitchFamily="34" charset="0"/>
                <a:cs typeface="Arial" panose="020B0604020202020204" pitchFamily="34" charset="0"/>
              </a:rPr>
              <a:t>of dual-layering</a:t>
            </a:r>
            <a:r>
              <a:rPr lang="en-US" sz="1900" dirty="0">
                <a:latin typeface="Arial" panose="020B0604020202020204" pitchFamily="34" charset="0"/>
                <a:cs typeface="Arial" panose="020B0604020202020204" pitchFamily="34" charset="0"/>
              </a:rPr>
              <a:t>, which considerably increases </a:t>
            </a:r>
            <a:r>
              <a:rPr lang="en-US" sz="1900" dirty="0" smtClean="0">
                <a:latin typeface="Arial" panose="020B0604020202020204" pitchFamily="34" charset="0"/>
                <a:cs typeface="Arial" panose="020B0604020202020204" pitchFamily="34" charset="0"/>
              </a:rPr>
              <a:t>the storage </a:t>
            </a:r>
            <a:r>
              <a:rPr lang="en-US" sz="1900" dirty="0">
                <a:latin typeface="Arial" panose="020B0604020202020204" pitchFamily="34" charset="0"/>
                <a:cs typeface="Arial" panose="020B0604020202020204" pitchFamily="34" charset="0"/>
              </a:rPr>
              <a:t>capacity. Basically, this means </a:t>
            </a:r>
            <a:r>
              <a:rPr lang="en-US" sz="1900" dirty="0" smtClean="0">
                <a:latin typeface="Arial" panose="020B0604020202020204" pitchFamily="34" charset="0"/>
                <a:cs typeface="Arial" panose="020B0604020202020204" pitchFamily="34" charset="0"/>
              </a:rPr>
              <a:t>that </a:t>
            </a:r>
            <a:r>
              <a:rPr lang="en-US" sz="1900" dirty="0">
                <a:latin typeface="Arial" panose="020B0604020202020204" pitchFamily="34" charset="0"/>
                <a:cs typeface="Arial" panose="020B0604020202020204" pitchFamily="34" charset="0"/>
              </a:rPr>
              <a:t>there </a:t>
            </a:r>
            <a:r>
              <a:rPr lang="en-US" sz="1900" dirty="0" smtClean="0">
                <a:latin typeface="Arial" panose="020B0604020202020204" pitchFamily="34" charset="0"/>
                <a:cs typeface="Arial" panose="020B0604020202020204" pitchFamily="34" charset="0"/>
              </a:rPr>
              <a:t>are two </a:t>
            </a:r>
            <a:r>
              <a:rPr lang="en-US" sz="1900" dirty="0">
                <a:latin typeface="Arial" panose="020B0604020202020204" pitchFamily="34" charset="0"/>
                <a:cs typeface="Arial" panose="020B0604020202020204" pitchFamily="34" charset="0"/>
              </a:rPr>
              <a:t>individual recording layers.</a:t>
            </a:r>
            <a:endParaRPr lang="en-GB" sz="1900" dirty="0">
              <a:latin typeface="Arial" panose="020B0604020202020204" pitchFamily="34" charset="0"/>
              <a:cs typeface="Arial" panose="020B0604020202020204" pitchFamily="34" charset="0"/>
            </a:endParaRPr>
          </a:p>
        </p:txBody>
      </p:sp>
      <p:pic>
        <p:nvPicPr>
          <p:cNvPr id="6146" name="Picture 2" descr="Image result for how a cd layers wor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2106" y="2996952"/>
            <a:ext cx="3360374"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261725"/>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50</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632311"/>
          </a:xfrm>
          <a:prstGeom prst="rect">
            <a:avLst/>
          </a:prstGeom>
        </p:spPr>
        <p:txBody>
          <a:bodyPr wrap="square">
            <a:spAutoFit/>
          </a:bodyPr>
          <a:lstStyle/>
          <a:p>
            <a:pPr>
              <a:buClr>
                <a:schemeClr val="accent6">
                  <a:lumMod val="75000"/>
                </a:schemeClr>
              </a:buClr>
            </a:pPr>
            <a:r>
              <a:rPr lang="en-US" sz="2000" b="1" dirty="0">
                <a:latin typeface="Arial" panose="020B0604020202020204" pitchFamily="34" charset="0"/>
                <a:cs typeface="Arial" panose="020B0604020202020204" pitchFamily="34" charset="0"/>
              </a:rPr>
              <a:t>CD/DVD disks</a:t>
            </a:r>
          </a:p>
          <a:p>
            <a:pPr marL="449263" indent="-449263">
              <a:buClr>
                <a:schemeClr val="accent6">
                  <a:lumMod val="75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The two layers of </a:t>
            </a:r>
            <a:r>
              <a:rPr lang="en-US" sz="2000" dirty="0" smtClean="0">
                <a:latin typeface="Arial" panose="020B0604020202020204" pitchFamily="34" charset="0"/>
                <a:cs typeface="Arial" panose="020B0604020202020204" pitchFamily="34" charset="0"/>
              </a:rPr>
              <a:t>a standard </a:t>
            </a:r>
            <a:r>
              <a:rPr lang="en-US" sz="2000" dirty="0">
                <a:latin typeface="Arial" panose="020B0604020202020204" pitchFamily="34" charset="0"/>
                <a:cs typeface="Arial" panose="020B0604020202020204" pitchFamily="34" charset="0"/>
              </a:rPr>
              <a:t>DVD are joined together </a:t>
            </a:r>
            <a:r>
              <a:rPr lang="en-US" sz="2000" dirty="0" smtClean="0">
                <a:latin typeface="Arial" panose="020B0604020202020204" pitchFamily="34" charset="0"/>
                <a:cs typeface="Arial" panose="020B0604020202020204" pitchFamily="34" charset="0"/>
              </a:rPr>
              <a:t>with </a:t>
            </a:r>
            <a:r>
              <a:rPr lang="en-US" sz="2000" dirty="0">
                <a:latin typeface="Arial" panose="020B0604020202020204" pitchFamily="34" charset="0"/>
                <a:cs typeface="Arial" panose="020B0604020202020204" pitchFamily="34" charset="0"/>
              </a:rPr>
              <a:t>a </a:t>
            </a:r>
            <a:r>
              <a:rPr lang="en-US" sz="2000" dirty="0" smtClean="0">
                <a:latin typeface="Arial" panose="020B0604020202020204" pitchFamily="34" charset="0"/>
                <a:cs typeface="Arial" panose="020B0604020202020204" pitchFamily="34" charset="0"/>
              </a:rPr>
              <a:t>transparent (polycarbonate</a:t>
            </a:r>
            <a:r>
              <a:rPr lang="en-US" sz="2000" dirty="0">
                <a:latin typeface="Arial" panose="020B0604020202020204" pitchFamily="34" charset="0"/>
                <a:cs typeface="Arial" panose="020B0604020202020204" pitchFamily="34" charset="0"/>
              </a:rPr>
              <a:t>) spacer; a very thin reflector is </a:t>
            </a:r>
            <a:r>
              <a:rPr lang="en-US" sz="2000" dirty="0" smtClean="0">
                <a:latin typeface="Arial" panose="020B0604020202020204" pitchFamily="34" charset="0"/>
                <a:cs typeface="Arial" panose="020B0604020202020204" pitchFamily="34" charset="0"/>
              </a:rPr>
              <a:t>also sandwiched </a:t>
            </a:r>
            <a:r>
              <a:rPr lang="en-US" sz="2000" dirty="0">
                <a:latin typeface="Arial" panose="020B0604020202020204" pitchFamily="34" charset="0"/>
                <a:cs typeface="Arial" panose="020B0604020202020204" pitchFamily="34" charset="0"/>
              </a:rPr>
              <a:t>between the two layers. Reading </a:t>
            </a:r>
            <a:r>
              <a:rPr lang="en-US" sz="2000" dirty="0" smtClean="0">
                <a:latin typeface="Arial" panose="020B0604020202020204" pitchFamily="34" charset="0"/>
                <a:cs typeface="Arial" panose="020B0604020202020204" pitchFamily="34" charset="0"/>
              </a:rPr>
              <a:t>and writing </a:t>
            </a:r>
            <a:r>
              <a:rPr lang="en-US" sz="2000" dirty="0">
                <a:latin typeface="Arial" panose="020B0604020202020204" pitchFamily="34" charset="0"/>
                <a:cs typeface="Arial" panose="020B0604020202020204" pitchFamily="34" charset="0"/>
              </a:rPr>
              <a:t>of the second layer is done by a red </a:t>
            </a:r>
            <a:r>
              <a:rPr lang="en-US" sz="2000" dirty="0" smtClean="0">
                <a:latin typeface="Arial" panose="020B0604020202020204" pitchFamily="34" charset="0"/>
                <a:cs typeface="Arial" panose="020B0604020202020204" pitchFamily="34" charset="0"/>
              </a:rPr>
              <a:t>laser focusing </a:t>
            </a:r>
            <a:r>
              <a:rPr lang="en-US" sz="2000" dirty="0">
                <a:latin typeface="Arial" panose="020B0604020202020204" pitchFamily="34" charset="0"/>
                <a:cs typeface="Arial" panose="020B0604020202020204" pitchFamily="34" charset="0"/>
              </a:rPr>
              <a:t>at a fraction of a </a:t>
            </a:r>
            <a:r>
              <a:rPr lang="en-US" sz="2000" dirty="0" smtClean="0">
                <a:latin typeface="Arial" panose="020B0604020202020204" pitchFamily="34" charset="0"/>
                <a:cs typeface="Arial" panose="020B0604020202020204" pitchFamily="34" charset="0"/>
              </a:rPr>
              <a:t>millimeter difference. compared </a:t>
            </a:r>
            <a:r>
              <a:rPr lang="en-US" sz="2000" dirty="0">
                <a:latin typeface="Arial" panose="020B0604020202020204" pitchFamily="34" charset="0"/>
                <a:cs typeface="Arial" panose="020B0604020202020204" pitchFamily="34" charset="0"/>
              </a:rPr>
              <a:t>to tile first </a:t>
            </a:r>
            <a:r>
              <a:rPr lang="en-US" sz="2000" dirty="0" smtClean="0">
                <a:latin typeface="Arial" panose="020B0604020202020204" pitchFamily="34" charset="0"/>
                <a:cs typeface="Arial" panose="020B0604020202020204" pitchFamily="34" charset="0"/>
              </a:rPr>
              <a:t>layer laser reads layer </a:t>
            </a:r>
            <a:r>
              <a:rPr lang="en-US" sz="2000" dirty="0">
                <a:latin typeface="Arial" panose="020B0604020202020204" pitchFamily="34" charset="0"/>
                <a:cs typeface="Arial" panose="020B0604020202020204" pitchFamily="34" charset="0"/>
              </a:rPr>
              <a:t>1</a:t>
            </a:r>
          </a:p>
          <a:p>
            <a:pPr marL="449263" indent="-449263">
              <a:buClr>
                <a:schemeClr val="accent6">
                  <a:lumMod val="75000"/>
                </a:schemeClr>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Standard</a:t>
            </a:r>
            <a:r>
              <a:rPr lang="en-US" sz="2000" dirty="0">
                <a:latin typeface="Arial" panose="020B0604020202020204" pitchFamily="34" charset="0"/>
                <a:cs typeface="Arial" panose="020B0604020202020204" pitchFamily="34" charset="0"/>
              </a:rPr>
              <a:t>, single-layer </a:t>
            </a:r>
            <a:r>
              <a:rPr lang="en-US" sz="2000" dirty="0" smtClean="0">
                <a:latin typeface="Arial" panose="020B0604020202020204" pitchFamily="34" charset="0"/>
                <a:cs typeface="Arial" panose="020B0604020202020204" pitchFamily="34" charset="0"/>
              </a:rPr>
              <a:t>DVDs have </a:t>
            </a:r>
            <a:r>
              <a:rPr lang="en-US" sz="2000" dirty="0">
                <a:latin typeface="Arial" panose="020B0604020202020204" pitchFamily="34" charset="0"/>
                <a:cs typeface="Arial" panose="020B0604020202020204" pitchFamily="34" charset="0"/>
              </a:rPr>
              <a:t>a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larger </a:t>
            </a:r>
            <a:r>
              <a:rPr lang="en-US" sz="2000" dirty="0">
                <a:latin typeface="Arial" panose="020B0604020202020204" pitchFamily="34" charset="0"/>
                <a:cs typeface="Arial" panose="020B0604020202020204" pitchFamily="34" charset="0"/>
              </a:rPr>
              <a:t>storage capacity </a:t>
            </a:r>
            <a:r>
              <a:rPr lang="en-US" sz="2000" dirty="0" smtClean="0">
                <a:latin typeface="Arial" panose="020B0604020202020204" pitchFamily="34" charset="0"/>
                <a:cs typeface="Arial" panose="020B0604020202020204" pitchFamily="34" charset="0"/>
              </a:rPr>
              <a:t>than </a:t>
            </a:r>
            <a:r>
              <a:rPr lang="en-US" sz="2000" dirty="0">
                <a:latin typeface="Arial" panose="020B0604020202020204" pitchFamily="34" charset="0"/>
                <a:cs typeface="Arial" panose="020B0604020202020204" pitchFamily="34" charset="0"/>
              </a:rPr>
              <a:t>CDs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because the </a:t>
            </a:r>
            <a:r>
              <a:rPr lang="en-US" sz="2000" dirty="0">
                <a:latin typeface="Arial" panose="020B0604020202020204" pitchFamily="34" charset="0"/>
                <a:cs typeface="Arial" panose="020B0604020202020204" pitchFamily="34" charset="0"/>
              </a:rPr>
              <a:t>'pit' size </a:t>
            </a:r>
            <a:r>
              <a:rPr lang="en-US" sz="2000" dirty="0" smtClean="0">
                <a:latin typeface="Arial" panose="020B0604020202020204" pitchFamily="34" charset="0"/>
                <a:cs typeface="Arial" panose="020B0604020202020204" pitchFamily="34" charset="0"/>
              </a:rPr>
              <a:t>and </a:t>
            </a:r>
            <a:r>
              <a:rPr lang="en-US" sz="2000" dirty="0">
                <a:latin typeface="Arial" panose="020B0604020202020204" pitchFamily="34" charset="0"/>
                <a:cs typeface="Arial" panose="020B0604020202020204" pitchFamily="34" charset="0"/>
              </a:rPr>
              <a:t>track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width </a:t>
            </a:r>
            <a:r>
              <a:rPr lang="en-US" sz="2000" dirty="0">
                <a:latin typeface="Arial" panose="020B0604020202020204" pitchFamily="34" charset="0"/>
                <a:cs typeface="Arial" panose="020B0604020202020204" pitchFamily="34" charset="0"/>
              </a:rPr>
              <a:t>are </a:t>
            </a:r>
            <a:r>
              <a:rPr lang="en-US" sz="2000" dirty="0" smtClean="0">
                <a:latin typeface="Arial" panose="020B0604020202020204" pitchFamily="34" charset="0"/>
                <a:cs typeface="Arial" panose="020B0604020202020204" pitchFamily="34" charset="0"/>
              </a:rPr>
              <a:t>both </a:t>
            </a:r>
            <a:r>
              <a:rPr lang="en-US" sz="2000" dirty="0">
                <a:latin typeface="Arial" panose="020B0604020202020204" pitchFamily="34" charset="0"/>
                <a:cs typeface="Arial" panose="020B0604020202020204" pitchFamily="34" charset="0"/>
              </a:rPr>
              <a:t>smaller. </a:t>
            </a:r>
            <a:r>
              <a:rPr lang="en-US" sz="2000" dirty="0" smtClean="0">
                <a:latin typeface="Arial" panose="020B0604020202020204" pitchFamily="34" charset="0"/>
                <a:cs typeface="Arial" panose="020B0604020202020204" pitchFamily="34" charset="0"/>
              </a:rPr>
              <a:t>This </a:t>
            </a:r>
            <a:r>
              <a:rPr lang="en-US" sz="2000" dirty="0">
                <a:latin typeface="Arial" panose="020B0604020202020204" pitchFamily="34" charset="0"/>
                <a:cs typeface="Arial" panose="020B0604020202020204" pitchFamily="34" charset="0"/>
              </a:rPr>
              <a:t>means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that </a:t>
            </a:r>
            <a:r>
              <a:rPr lang="en-US" sz="2000" dirty="0">
                <a:latin typeface="Arial" panose="020B0604020202020204" pitchFamily="34" charset="0"/>
                <a:cs typeface="Arial" panose="020B0604020202020204" pitchFamily="34" charset="0"/>
              </a:rPr>
              <a:t>more data can </a:t>
            </a:r>
            <a:r>
              <a:rPr lang="en-US" sz="2000" dirty="0" smtClean="0">
                <a:latin typeface="Arial" panose="020B0604020202020204" pitchFamily="34" charset="0"/>
                <a:cs typeface="Arial" panose="020B0604020202020204" pitchFamily="34" charset="0"/>
              </a:rPr>
              <a:t>be stored </a:t>
            </a:r>
            <a:r>
              <a:rPr lang="en-US" sz="2000" dirty="0">
                <a:latin typeface="Arial" panose="020B0604020202020204" pitchFamily="34" charset="0"/>
                <a:cs typeface="Arial" panose="020B0604020202020204" pitchFamily="34" charset="0"/>
              </a:rPr>
              <a:t>on the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DVD surface. DVDs </a:t>
            </a:r>
            <a:r>
              <a:rPr lang="en-US" sz="2000" dirty="0">
                <a:latin typeface="Arial" panose="020B0604020202020204" pitchFamily="34" charset="0"/>
                <a:cs typeface="Arial" panose="020B0604020202020204" pitchFamily="34" charset="0"/>
              </a:rPr>
              <a:t>use lasers with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a wavelength of </a:t>
            </a:r>
            <a:r>
              <a:rPr lang="en-US" sz="2000" dirty="0">
                <a:latin typeface="Arial" panose="020B0604020202020204" pitchFamily="34" charset="0"/>
                <a:cs typeface="Arial" panose="020B0604020202020204" pitchFamily="34" charset="0"/>
              </a:rPr>
              <a:t>650 </a:t>
            </a:r>
            <a:r>
              <a:rPr lang="en-US" sz="2000" dirty="0" smtClean="0">
                <a:latin typeface="Arial" panose="020B0604020202020204" pitchFamily="34" charset="0"/>
                <a:cs typeface="Arial" panose="020B0604020202020204" pitchFamily="34" charset="0"/>
              </a:rPr>
              <a:t>nanometers;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CDs </a:t>
            </a:r>
            <a:r>
              <a:rPr lang="en-US" sz="2000" dirty="0">
                <a:latin typeface="Arial" panose="020B0604020202020204" pitchFamily="34" charset="0"/>
                <a:cs typeface="Arial" panose="020B0604020202020204" pitchFamily="34" charset="0"/>
              </a:rPr>
              <a:t>use lasers </a:t>
            </a:r>
            <a:r>
              <a:rPr lang="en-US" sz="2000" dirty="0" smtClean="0">
                <a:latin typeface="Arial" panose="020B0604020202020204" pitchFamily="34" charset="0"/>
                <a:cs typeface="Arial" panose="020B0604020202020204" pitchFamily="34" charset="0"/>
              </a:rPr>
              <a:t>with </a:t>
            </a:r>
            <a:r>
              <a:rPr lang="en-US" sz="2000" dirty="0">
                <a:latin typeface="Arial" panose="020B0604020202020204" pitchFamily="34" charset="0"/>
                <a:cs typeface="Arial" panose="020B0604020202020204" pitchFamily="34" charset="0"/>
              </a:rPr>
              <a:t>a wavelength </a:t>
            </a:r>
            <a:r>
              <a:rPr lang="en-US" sz="2000" dirty="0" smtClean="0">
                <a:latin typeface="Arial" panose="020B0604020202020204" pitchFamily="34" charset="0"/>
                <a:cs typeface="Arial" panose="020B0604020202020204" pitchFamily="34" charset="0"/>
              </a:rPr>
              <a:t>of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780 nanometers. </a:t>
            </a:r>
            <a:r>
              <a:rPr lang="en-US" sz="2000" dirty="0">
                <a:latin typeface="Arial" panose="020B0604020202020204" pitchFamily="34" charset="0"/>
                <a:cs typeface="Arial" panose="020B0604020202020204" pitchFamily="34" charset="0"/>
              </a:rPr>
              <a:t>The shorter </a:t>
            </a:r>
            <a:r>
              <a:rPr lang="en-US" sz="2000" dirty="0" smtClean="0">
                <a:latin typeface="Arial" panose="020B0604020202020204" pitchFamily="34" charset="0"/>
                <a:cs typeface="Arial" panose="020B0604020202020204" pitchFamily="34" charset="0"/>
              </a:rPr>
              <a:t>the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wavelength of </a:t>
            </a:r>
            <a:r>
              <a:rPr lang="en-US" sz="2000" dirty="0">
                <a:latin typeface="Arial" panose="020B0604020202020204" pitchFamily="34" charset="0"/>
                <a:cs typeface="Arial" panose="020B0604020202020204" pitchFamily="34" charset="0"/>
              </a:rPr>
              <a:t>the laser light, </a:t>
            </a:r>
            <a:r>
              <a:rPr lang="en-US" sz="2000" dirty="0" smtClean="0">
                <a:latin typeface="Arial" panose="020B0604020202020204" pitchFamily="34" charset="0"/>
                <a:cs typeface="Arial" panose="020B0604020202020204" pitchFamily="34" charset="0"/>
              </a:rPr>
              <a:t>the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greater </a:t>
            </a:r>
            <a:r>
              <a:rPr lang="en-US" sz="2000" dirty="0">
                <a:latin typeface="Arial" panose="020B0604020202020204" pitchFamily="34" charset="0"/>
                <a:cs typeface="Arial" panose="020B0604020202020204" pitchFamily="34" charset="0"/>
              </a:rPr>
              <a:t>the storage capacity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of </a:t>
            </a:r>
            <a:r>
              <a:rPr lang="en-US" sz="2000" dirty="0">
                <a:latin typeface="Arial" panose="020B0604020202020204" pitchFamily="34" charset="0"/>
                <a:cs typeface="Arial" panose="020B0604020202020204" pitchFamily="34" charset="0"/>
              </a:rPr>
              <a:t>the medium.</a:t>
            </a:r>
            <a:endParaRPr lang="en-GB" sz="2000" dirty="0">
              <a:latin typeface="Arial" panose="020B0604020202020204" pitchFamily="34" charset="0"/>
              <a:cs typeface="Arial" panose="020B0604020202020204" pitchFamily="34" charset="0"/>
            </a:endParaRPr>
          </a:p>
        </p:txBody>
      </p:sp>
      <p:pic>
        <p:nvPicPr>
          <p:cNvPr id="7170" name="Picture 2" descr="Image result for dual layer dv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0472" y="3065486"/>
            <a:ext cx="3810000" cy="317182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5042128" y="6237312"/>
            <a:ext cx="3634328" cy="369332"/>
          </a:xfrm>
          <a:prstGeom prst="rect">
            <a:avLst/>
          </a:prstGeom>
        </p:spPr>
        <p:txBody>
          <a:bodyPr wrap="none">
            <a:spAutoFit/>
          </a:bodyPr>
          <a:lstStyle/>
          <a:p>
            <a:pPr>
              <a:buClr>
                <a:schemeClr val="accent6">
                  <a:lumMod val="75000"/>
                </a:schemeClr>
              </a:buClr>
            </a:pPr>
            <a:r>
              <a:rPr lang="en-US" dirty="0">
                <a:latin typeface="Arial" panose="020B0604020202020204" pitchFamily="34" charset="0"/>
                <a:cs typeface="Arial" panose="020B0604020202020204" pitchFamily="34" charset="0"/>
              </a:rPr>
              <a:t>Figure 3.3 Dual-layering in a DVD</a:t>
            </a:r>
          </a:p>
        </p:txBody>
      </p:sp>
    </p:spTree>
    <p:extLst>
      <p:ext uri="{BB962C8B-B14F-4D97-AF65-F5344CB8AC3E}">
        <p14:creationId xmlns:p14="http://schemas.microsoft.com/office/powerpoint/2010/main" val="2286576271"/>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50</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6264696" cy="5586145"/>
          </a:xfrm>
          <a:prstGeom prst="rect">
            <a:avLst/>
          </a:prstGeom>
        </p:spPr>
        <p:txBody>
          <a:bodyPr wrap="square">
            <a:spAutoFit/>
          </a:bodyPr>
          <a:lstStyle/>
          <a:p>
            <a:pPr>
              <a:buClr>
                <a:schemeClr val="accent6">
                  <a:lumMod val="75000"/>
                </a:schemeClr>
              </a:buClr>
            </a:pPr>
            <a:r>
              <a:rPr lang="en-US" sz="2100" b="1" dirty="0" smtClean="0">
                <a:latin typeface="Arial" panose="020B0604020202020204" pitchFamily="34" charset="0"/>
                <a:cs typeface="Arial" panose="020B0604020202020204" pitchFamily="34" charset="0"/>
              </a:rPr>
              <a:t>CD-ROM and DVD-ROM</a:t>
            </a:r>
          </a:p>
          <a:p>
            <a:pPr marL="449263" indent="-449263">
              <a:buClr>
                <a:schemeClr val="accent6">
                  <a:lumMod val="75000"/>
                </a:schemeClr>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These </a:t>
            </a:r>
            <a:r>
              <a:rPr lang="en-US" sz="2100" dirty="0">
                <a:latin typeface="Arial" panose="020B0604020202020204" pitchFamily="34" charset="0"/>
                <a:cs typeface="Arial" panose="020B0604020202020204" pitchFamily="34" charset="0"/>
              </a:rPr>
              <a:t>optical disks are read-only memory (ROM), which means </a:t>
            </a:r>
            <a:r>
              <a:rPr lang="en-US" sz="2100" dirty="0" smtClean="0">
                <a:latin typeface="Arial" panose="020B0604020202020204" pitchFamily="34" charset="0"/>
                <a:cs typeface="Arial" panose="020B0604020202020204" pitchFamily="34" charset="0"/>
              </a:rPr>
              <a:t>they </a:t>
            </a:r>
            <a:r>
              <a:rPr lang="en-US" sz="2100" dirty="0">
                <a:latin typeface="Arial" panose="020B0604020202020204" pitchFamily="34" charset="0"/>
                <a:cs typeface="Arial" panose="020B0604020202020204" pitchFamily="34" charset="0"/>
              </a:rPr>
              <a:t>cannot </a:t>
            </a:r>
            <a:r>
              <a:rPr lang="en-US" sz="2100" dirty="0" smtClean="0">
                <a:latin typeface="Arial" panose="020B0604020202020204" pitchFamily="34" charset="0"/>
                <a:cs typeface="Arial" panose="020B0604020202020204" pitchFamily="34" charset="0"/>
              </a:rPr>
              <a:t>be written </a:t>
            </a:r>
            <a:r>
              <a:rPr lang="en-US" sz="2100" dirty="0">
                <a:latin typeface="Arial" panose="020B0604020202020204" pitchFamily="34" charset="0"/>
                <a:cs typeface="Arial" panose="020B0604020202020204" pitchFamily="34" charset="0"/>
              </a:rPr>
              <a:t>over and can only be read. The data is stored as a series of pits ( </a:t>
            </a:r>
            <a:r>
              <a:rPr lang="en-US" sz="2100" dirty="0" smtClean="0">
                <a:latin typeface="Arial" panose="020B0604020202020204" pitchFamily="34" charset="0"/>
                <a:cs typeface="Arial" panose="020B0604020202020204" pitchFamily="34" charset="0"/>
              </a:rPr>
              <a:t>equivalent to </a:t>
            </a:r>
            <a:r>
              <a:rPr lang="en-US" sz="2100" dirty="0">
                <a:latin typeface="Arial" panose="020B0604020202020204" pitchFamily="34" charset="0"/>
                <a:cs typeface="Arial" panose="020B0604020202020204" pitchFamily="34" charset="0"/>
              </a:rPr>
              <a:t>a binary value </a:t>
            </a:r>
            <a:r>
              <a:rPr lang="en-US" sz="2100" dirty="0" smtClean="0">
                <a:latin typeface="Arial" panose="020B0604020202020204" pitchFamily="34" charset="0"/>
                <a:cs typeface="Arial" panose="020B0604020202020204" pitchFamily="34" charset="0"/>
              </a:rPr>
              <a:t>of 1 </a:t>
            </a:r>
            <a:r>
              <a:rPr lang="en-US" sz="2100" dirty="0">
                <a:latin typeface="Arial" panose="020B0604020202020204" pitchFamily="34" charset="0"/>
                <a:cs typeface="Arial" panose="020B0604020202020204" pitchFamily="34" charset="0"/>
              </a:rPr>
              <a:t>and </a:t>
            </a:r>
            <a:r>
              <a:rPr lang="en-US" sz="2100" b="1" dirty="0">
                <a:solidFill>
                  <a:srgbClr val="FF0000"/>
                </a:solidFill>
                <a:latin typeface="Arial" panose="020B0604020202020204" pitchFamily="34" charset="0"/>
                <a:cs typeface="Arial" panose="020B0604020202020204" pitchFamily="34" charset="0"/>
              </a:rPr>
              <a:t>lands</a:t>
            </a:r>
            <a:r>
              <a:rPr lang="en-US" sz="2100" dirty="0">
                <a:latin typeface="Arial" panose="020B0604020202020204" pitchFamily="34" charset="0"/>
                <a:cs typeface="Arial" panose="020B0604020202020204" pitchFamily="34" charset="0"/>
              </a:rPr>
              <a:t> ( equivalent to the binary value of </a:t>
            </a:r>
            <a:r>
              <a:rPr lang="en-US" sz="2100" dirty="0" smtClean="0">
                <a:latin typeface="Arial" panose="020B0604020202020204" pitchFamily="34" charset="0"/>
                <a:cs typeface="Arial" panose="020B0604020202020204" pitchFamily="34" charset="0"/>
              </a:rPr>
              <a:t>0) </a:t>
            </a:r>
            <a:r>
              <a:rPr lang="en-US" sz="2100" dirty="0">
                <a:latin typeface="Arial" panose="020B0604020202020204" pitchFamily="34" charset="0"/>
                <a:cs typeface="Arial" panose="020B0604020202020204" pitchFamily="34" charset="0"/>
              </a:rPr>
              <a:t>in </a:t>
            </a:r>
            <a:r>
              <a:rPr lang="en-US" sz="2100" dirty="0" smtClean="0">
                <a:latin typeface="Arial" panose="020B0604020202020204" pitchFamily="34" charset="0"/>
                <a:cs typeface="Arial" panose="020B0604020202020204" pitchFamily="34" charset="0"/>
              </a:rPr>
              <a:t>the metallic </a:t>
            </a:r>
            <a:r>
              <a:rPr lang="en-US" sz="2100" dirty="0">
                <a:latin typeface="Arial" panose="020B0604020202020204" pitchFamily="34" charset="0"/>
                <a:cs typeface="Arial" panose="020B0604020202020204" pitchFamily="34" charset="0"/>
              </a:rPr>
              <a:t>optical layer. </a:t>
            </a:r>
            <a:endParaRPr lang="en-US" sz="2100" dirty="0" smtClean="0">
              <a:latin typeface="Arial" panose="020B0604020202020204" pitchFamily="34" charset="0"/>
              <a:cs typeface="Arial" panose="020B0604020202020204" pitchFamily="34" charset="0"/>
            </a:endParaRPr>
          </a:p>
          <a:p>
            <a:pPr marL="449263" indent="-449263">
              <a:buClr>
                <a:schemeClr val="accent6">
                  <a:lumMod val="75000"/>
                </a:schemeClr>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The </a:t>
            </a:r>
            <a:r>
              <a:rPr lang="en-US" sz="2100" b="1" dirty="0">
                <a:solidFill>
                  <a:srgbClr val="FF0000"/>
                </a:solidFill>
                <a:latin typeface="Arial" panose="020B0604020202020204" pitchFamily="34" charset="0"/>
                <a:cs typeface="Arial" panose="020B0604020202020204" pitchFamily="34" charset="0"/>
              </a:rPr>
              <a:t>'pits</a:t>
            </a:r>
            <a:r>
              <a:rPr lang="en-US" sz="2100" dirty="0">
                <a:latin typeface="Arial" panose="020B0604020202020204" pitchFamily="34" charset="0"/>
                <a:cs typeface="Arial" panose="020B0604020202020204" pitchFamily="34" charset="0"/>
              </a:rPr>
              <a:t>' are formed by a laser beam etching the </a:t>
            </a:r>
            <a:r>
              <a:rPr lang="en-US" sz="2100" dirty="0" smtClean="0">
                <a:latin typeface="Arial" panose="020B0604020202020204" pitchFamily="34" charset="0"/>
                <a:cs typeface="Arial" panose="020B0604020202020204" pitchFamily="34" charset="0"/>
              </a:rPr>
              <a:t>surface at the </a:t>
            </a:r>
            <a:r>
              <a:rPr lang="en-US" sz="2100" dirty="0">
                <a:latin typeface="Arial" panose="020B0604020202020204" pitchFamily="34" charset="0"/>
                <a:cs typeface="Arial" panose="020B0604020202020204" pitchFamily="34" charset="0"/>
              </a:rPr>
              <a:t>manufacturing stage. Only a single track exists which spirals out from </a:t>
            </a:r>
            <a:r>
              <a:rPr lang="en-US" sz="2100" dirty="0" smtClean="0">
                <a:latin typeface="Arial" panose="020B0604020202020204" pitchFamily="34" charset="0"/>
                <a:cs typeface="Arial" panose="020B0604020202020204" pitchFamily="34" charset="0"/>
              </a:rPr>
              <a:t>the centre </a:t>
            </a:r>
            <a:r>
              <a:rPr lang="en-US" sz="2100" dirty="0">
                <a:latin typeface="Arial" panose="020B0604020202020204" pitchFamily="34" charset="0"/>
                <a:cs typeface="Arial" panose="020B0604020202020204" pitchFamily="34" charset="0"/>
              </a:rPr>
              <a:t>of the </a:t>
            </a:r>
            <a:r>
              <a:rPr lang="en-US" sz="2100" dirty="0" smtClean="0">
                <a:latin typeface="Arial" panose="020B0604020202020204" pitchFamily="34" charset="0"/>
                <a:cs typeface="Arial" panose="020B0604020202020204" pitchFamily="34" charset="0"/>
              </a:rPr>
              <a:t>disk</a:t>
            </a:r>
            <a:r>
              <a:rPr lang="en-US" sz="2100" dirty="0">
                <a:latin typeface="Arial" panose="020B0604020202020204" pitchFamily="34" charset="0"/>
                <a:cs typeface="Arial" panose="020B0604020202020204" pitchFamily="34" charset="0"/>
              </a:rPr>
              <a:t>.</a:t>
            </a:r>
          </a:p>
          <a:p>
            <a:pPr marL="449263" indent="-449263">
              <a:buClr>
                <a:schemeClr val="accent6">
                  <a:lumMod val="75000"/>
                </a:schemeClr>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The 'pits' and 'lands' are read by a low-powered laser beam that follows </a:t>
            </a:r>
            <a:r>
              <a:rPr lang="en-US" sz="2100" dirty="0" smtClean="0">
                <a:latin typeface="Arial" panose="020B0604020202020204" pitchFamily="34" charset="0"/>
                <a:cs typeface="Arial" panose="020B0604020202020204" pitchFamily="34" charset="0"/>
              </a:rPr>
              <a:t>the data </a:t>
            </a:r>
            <a:r>
              <a:rPr lang="en-US" sz="2100" dirty="0">
                <a:latin typeface="Arial" panose="020B0604020202020204" pitchFamily="34" charset="0"/>
                <a:cs typeface="Arial" panose="020B0604020202020204" pitchFamily="34" charset="0"/>
              </a:rPr>
              <a:t>stream and reads from the centre outwards in a spiral. The light </a:t>
            </a:r>
            <a:r>
              <a:rPr lang="en-US" sz="2100" dirty="0" smtClean="0">
                <a:latin typeface="Arial" panose="020B0604020202020204" pitchFamily="34" charset="0"/>
                <a:cs typeface="Arial" panose="020B0604020202020204" pitchFamily="34" charset="0"/>
              </a:rPr>
              <a:t>reflects differently </a:t>
            </a:r>
            <a:r>
              <a:rPr lang="en-US" sz="2100" dirty="0">
                <a:latin typeface="Arial" panose="020B0604020202020204" pitchFamily="34" charset="0"/>
                <a:cs typeface="Arial" panose="020B0604020202020204" pitchFamily="34" charset="0"/>
              </a:rPr>
              <a:t>off a 'pit' </a:t>
            </a:r>
            <a:r>
              <a:rPr lang="en-US" sz="2100" dirty="0" smtClean="0">
                <a:latin typeface="Arial" panose="020B0604020202020204" pitchFamily="34" charset="0"/>
                <a:cs typeface="Arial" panose="020B0604020202020204" pitchFamily="34" charset="0"/>
              </a:rPr>
              <a:t>than </a:t>
            </a:r>
            <a:r>
              <a:rPr lang="en-US" sz="2100" dirty="0">
                <a:latin typeface="Arial" panose="020B0604020202020204" pitchFamily="34" charset="0"/>
                <a:cs typeface="Arial" panose="020B0604020202020204" pitchFamily="34" charset="0"/>
              </a:rPr>
              <a:t>it does off a 'land' and this is interpreted as </a:t>
            </a:r>
            <a:r>
              <a:rPr lang="en-US" sz="2100" dirty="0" smtClean="0">
                <a:latin typeface="Arial" panose="020B0604020202020204" pitchFamily="34" charset="0"/>
                <a:cs typeface="Arial" panose="020B0604020202020204" pitchFamily="34" charset="0"/>
              </a:rPr>
              <a:t>1’s </a:t>
            </a:r>
            <a:r>
              <a:rPr lang="en-US" sz="2100" dirty="0">
                <a:latin typeface="Arial" panose="020B0604020202020204" pitchFamily="34" charset="0"/>
                <a:cs typeface="Arial" panose="020B0604020202020204" pitchFamily="34" charset="0"/>
              </a:rPr>
              <a:t>and </a:t>
            </a:r>
            <a:r>
              <a:rPr lang="en-US" sz="2100" dirty="0" smtClean="0">
                <a:latin typeface="Arial" panose="020B0604020202020204" pitchFamily="34" charset="0"/>
                <a:cs typeface="Arial" panose="020B0604020202020204" pitchFamily="34" charset="0"/>
              </a:rPr>
              <a:t>0’s (that is </a:t>
            </a:r>
            <a:r>
              <a:rPr lang="en-US" sz="2100" dirty="0">
                <a:latin typeface="Arial" panose="020B0604020202020204" pitchFamily="34" charset="0"/>
                <a:cs typeface="Arial" panose="020B0604020202020204" pitchFamily="34" charset="0"/>
              </a:rPr>
              <a:t>data) - hence </a:t>
            </a:r>
            <a:r>
              <a:rPr lang="en-US" sz="2100" dirty="0" smtClean="0">
                <a:latin typeface="Arial" panose="020B0604020202020204" pitchFamily="34" charset="0"/>
                <a:cs typeface="Arial" panose="020B0604020202020204" pitchFamily="34" charset="0"/>
              </a:rPr>
              <a:t>the </a:t>
            </a:r>
            <a:r>
              <a:rPr lang="en-US" sz="2100" dirty="0">
                <a:latin typeface="Arial" panose="020B0604020202020204" pitchFamily="34" charset="0"/>
                <a:cs typeface="Arial" panose="020B0604020202020204" pitchFamily="34" charset="0"/>
              </a:rPr>
              <a:t>term digital media.</a:t>
            </a:r>
          </a:p>
        </p:txBody>
      </p:sp>
      <p:pic>
        <p:nvPicPr>
          <p:cNvPr id="8194" name="Picture 2" descr="Image result for dual layer dv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8224" y="3285407"/>
            <a:ext cx="2232248" cy="145790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cd ro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8224" y="1124744"/>
            <a:ext cx="2232248" cy="2035286"/>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a:hlinkClick r:id="rId8" action="ppaction://hlinkfile"/>
          </p:cNvPr>
          <p:cNvSpPr/>
          <p:nvPr/>
        </p:nvSpPr>
        <p:spPr>
          <a:xfrm>
            <a:off x="7164288" y="6237312"/>
            <a:ext cx="1224136"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dirty="0" smtClean="0">
                <a:solidFill>
                  <a:schemeClr val="tx1"/>
                </a:solidFill>
                <a:latin typeface="Arial" panose="020B0604020202020204" pitchFamily="34" charset="0"/>
                <a:cs typeface="Arial" panose="020B0604020202020204" pitchFamily="34" charset="0"/>
              </a:rPr>
              <a:t>Click Here</a:t>
            </a:r>
            <a:endParaRPr lang="en-GB" dirty="0">
              <a:solidFill>
                <a:schemeClr val="tx1"/>
              </a:solidFill>
              <a:latin typeface="Arial" panose="020B0604020202020204" pitchFamily="34" charset="0"/>
              <a:cs typeface="Arial" panose="020B0604020202020204" pitchFamily="34" charset="0"/>
            </a:endParaRPr>
          </a:p>
        </p:txBody>
      </p:sp>
      <p:pic>
        <p:nvPicPr>
          <p:cNvPr id="5" name="3.3.2 - CDs and DV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6588140" y="4869160"/>
            <a:ext cx="2225395" cy="1251785"/>
          </a:xfrm>
          <a:prstGeom prst="rect">
            <a:avLst/>
          </a:prstGeom>
        </p:spPr>
      </p:pic>
    </p:spTree>
    <p:extLst>
      <p:ext uri="{BB962C8B-B14F-4D97-AF65-F5344CB8AC3E}">
        <p14:creationId xmlns:p14="http://schemas.microsoft.com/office/powerpoint/2010/main" val="294122705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50</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6264696" cy="5632311"/>
          </a:xfrm>
          <a:prstGeom prst="rect">
            <a:avLst/>
          </a:prstGeom>
        </p:spPr>
        <p:txBody>
          <a:bodyPr wrap="square">
            <a:spAutoFit/>
          </a:bodyPr>
          <a:lstStyle/>
          <a:p>
            <a:pPr>
              <a:buClr>
                <a:schemeClr val="accent6">
                  <a:lumMod val="75000"/>
                </a:schemeClr>
              </a:buClr>
            </a:pPr>
            <a:r>
              <a:rPr lang="en-US" sz="2000" b="1" dirty="0">
                <a:latin typeface="Arial" panose="020B0604020202020204" pitchFamily="34" charset="0"/>
                <a:cs typeface="Arial" panose="020B0604020202020204" pitchFamily="34" charset="0"/>
              </a:rPr>
              <a:t>Uses</a:t>
            </a:r>
          </a:p>
          <a:p>
            <a:pPr marL="365125" indent="-365125">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CD-ROMs </a:t>
            </a:r>
            <a:r>
              <a:rPr lang="en-US" sz="2000" dirty="0">
                <a:latin typeface="Arial" panose="020B0604020202020204" pitchFamily="34" charset="0"/>
                <a:cs typeface="Arial" panose="020B0604020202020204" pitchFamily="34" charset="0"/>
              </a:rPr>
              <a:t>are used to store music files, software, computer games </a:t>
            </a:r>
            <a:r>
              <a:rPr lang="en-US" sz="2000" dirty="0" smtClean="0">
                <a:latin typeface="Arial" panose="020B0604020202020204" pitchFamily="34" charset="0"/>
                <a:cs typeface="Arial" panose="020B0604020202020204" pitchFamily="34" charset="0"/>
              </a:rPr>
              <a:t>and reference </a:t>
            </a:r>
            <a:r>
              <a:rPr lang="en-US" sz="2000" dirty="0">
                <a:latin typeface="Arial" panose="020B0604020202020204" pitchFamily="34" charset="0"/>
                <a:cs typeface="Arial" panose="020B0604020202020204" pitchFamily="34" charset="0"/>
              </a:rPr>
              <a:t>software (such as an </a:t>
            </a:r>
            <a:r>
              <a:rPr lang="en-US" sz="2000" dirty="0" smtClean="0">
                <a:latin typeface="Arial" panose="020B0604020202020204" pitchFamily="34" charset="0"/>
                <a:cs typeface="Arial" panose="020B0604020202020204" pitchFamily="34" charset="0"/>
              </a:rPr>
              <a:t>encyclopedia).</a:t>
            </a:r>
            <a:endParaRPr lang="en-US" sz="2000" dirty="0">
              <a:latin typeface="Arial" panose="020B0604020202020204" pitchFamily="34" charset="0"/>
              <a:cs typeface="Arial" panose="020B0604020202020204" pitchFamily="34" charset="0"/>
            </a:endParaRPr>
          </a:p>
          <a:p>
            <a:pPr marL="365125" indent="-365125">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DVD-ROMs </a:t>
            </a:r>
            <a:r>
              <a:rPr lang="en-US" sz="2000" dirty="0">
                <a:latin typeface="Arial" panose="020B0604020202020204" pitchFamily="34" charset="0"/>
                <a:cs typeface="Arial" panose="020B0604020202020204" pitchFamily="34" charset="0"/>
              </a:rPr>
              <a:t>have much larger storage and are used to store films, </a:t>
            </a:r>
            <a:r>
              <a:rPr lang="en-US" sz="2000" dirty="0" smtClean="0">
                <a:latin typeface="Arial" panose="020B0604020202020204" pitchFamily="34" charset="0"/>
                <a:cs typeface="Arial" panose="020B0604020202020204" pitchFamily="34" charset="0"/>
              </a:rPr>
              <a:t>computer data </a:t>
            </a:r>
            <a:r>
              <a:rPr lang="en-US" sz="2000" dirty="0">
                <a:latin typeface="Arial" panose="020B0604020202020204" pitchFamily="34" charset="0"/>
                <a:cs typeface="Arial" panose="020B0604020202020204" pitchFamily="34" charset="0"/>
              </a:rPr>
              <a:t>and ever-more sophisticated computer/arcade games.</a:t>
            </a:r>
          </a:p>
          <a:p>
            <a:pPr marL="365125" indent="-365125">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CD-ROM’s </a:t>
            </a:r>
            <a:r>
              <a:rPr lang="en-US" sz="2000" dirty="0">
                <a:latin typeface="Arial" panose="020B0604020202020204" pitchFamily="34" charset="0"/>
                <a:cs typeface="Arial" panose="020B0604020202020204" pitchFamily="34" charset="0"/>
              </a:rPr>
              <a:t>and </a:t>
            </a:r>
            <a:r>
              <a:rPr lang="en-US" sz="2000" dirty="0" smtClean="0">
                <a:latin typeface="Arial" panose="020B0604020202020204" pitchFamily="34" charset="0"/>
                <a:cs typeface="Arial" panose="020B0604020202020204" pitchFamily="34" charset="0"/>
              </a:rPr>
              <a:t>DVD-ROM’s </a:t>
            </a:r>
            <a:r>
              <a:rPr lang="en-US" sz="2000" dirty="0">
                <a:latin typeface="Arial" panose="020B0604020202020204" pitchFamily="34" charset="0"/>
                <a:cs typeface="Arial" panose="020B0604020202020204" pitchFamily="34" charset="0"/>
              </a:rPr>
              <a:t>are used in applications where there is a </a:t>
            </a:r>
            <a:r>
              <a:rPr lang="en-US" sz="2000" dirty="0" smtClean="0">
                <a:latin typeface="Arial" panose="020B0604020202020204" pitchFamily="34" charset="0"/>
                <a:cs typeface="Arial" panose="020B0604020202020204" pitchFamily="34" charset="0"/>
              </a:rPr>
              <a:t>real need </a:t>
            </a:r>
            <a:r>
              <a:rPr lang="en-US" sz="2000" dirty="0">
                <a:latin typeface="Arial" panose="020B0604020202020204" pitchFamily="34" charset="0"/>
                <a:cs typeface="Arial" panose="020B0604020202020204" pitchFamily="34" charset="0"/>
              </a:rPr>
              <a:t>to prevent tl1e deletion or overwriting of important data</a:t>
            </a:r>
            <a:r>
              <a:rPr lang="en-US" sz="2000" dirty="0" smtClean="0">
                <a:latin typeface="Arial" panose="020B0604020202020204" pitchFamily="34" charset="0"/>
                <a:cs typeface="Arial" panose="020B0604020202020204" pitchFamily="34" charset="0"/>
              </a:rPr>
              <a:t>.</a:t>
            </a:r>
          </a:p>
          <a:p>
            <a:pPr>
              <a:buClr>
                <a:schemeClr val="accent6">
                  <a:lumMod val="75000"/>
                </a:schemeClr>
              </a:buClr>
            </a:pPr>
            <a:r>
              <a:rPr lang="en-US" sz="2000" b="1" dirty="0">
                <a:latin typeface="Arial" panose="020B0604020202020204" pitchFamily="34" charset="0"/>
                <a:cs typeface="Arial" panose="020B0604020202020204" pitchFamily="34" charset="0"/>
              </a:rPr>
              <a:t>Advantages</a:t>
            </a:r>
          </a:p>
          <a:p>
            <a:pPr marL="365125" indent="-365125">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They </a:t>
            </a:r>
            <a:r>
              <a:rPr lang="en-US" sz="2000" dirty="0">
                <a:latin typeface="Arial" panose="020B0604020202020204" pitchFamily="34" charset="0"/>
                <a:cs typeface="Arial" panose="020B0604020202020204" pitchFamily="34" charset="0"/>
              </a:rPr>
              <a:t>hold far more data than floppy disks </a:t>
            </a:r>
            <a:r>
              <a:rPr lang="en-US" sz="2000" dirty="0" smtClean="0">
                <a:latin typeface="Arial" panose="020B0604020202020204" pitchFamily="34" charset="0"/>
                <a:cs typeface="Arial" panose="020B0604020202020204" pitchFamily="34" charset="0"/>
              </a:rPr>
              <a:t>(one </a:t>
            </a:r>
            <a:r>
              <a:rPr lang="en-US" sz="2000" dirty="0">
                <a:latin typeface="Arial" panose="020B0604020202020204" pitchFamily="34" charset="0"/>
                <a:cs typeface="Arial" panose="020B0604020202020204" pitchFamily="34" charset="0"/>
              </a:rPr>
              <a:t>CD </a:t>
            </a:r>
            <a:r>
              <a:rPr lang="en-US" sz="2000" dirty="0" smtClean="0">
                <a:latin typeface="Arial" panose="020B0604020202020204" pitchFamily="34" charset="0"/>
                <a:cs typeface="Arial" panose="020B0604020202020204" pitchFamily="34" charset="0"/>
              </a:rPr>
              <a:t>= 800 floppy disks).</a:t>
            </a:r>
            <a:endParaRPr lang="en-US" sz="2000" dirty="0">
              <a:latin typeface="Arial" panose="020B0604020202020204" pitchFamily="34" charset="0"/>
              <a:cs typeface="Arial" panose="020B0604020202020204" pitchFamily="34" charset="0"/>
            </a:endParaRPr>
          </a:p>
          <a:p>
            <a:pPr marL="365125" indent="-365125">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They </a:t>
            </a:r>
            <a:r>
              <a:rPr lang="en-US" sz="2000" dirty="0">
                <a:latin typeface="Arial" panose="020B0604020202020204" pitchFamily="34" charset="0"/>
                <a:cs typeface="Arial" panose="020B0604020202020204" pitchFamily="34" charset="0"/>
              </a:rPr>
              <a:t>are less expensive than hard disk. drive systems.</a:t>
            </a:r>
          </a:p>
          <a:p>
            <a:pPr>
              <a:buClr>
                <a:schemeClr val="accent6">
                  <a:lumMod val="75000"/>
                </a:schemeClr>
              </a:buClr>
            </a:pPr>
            <a:r>
              <a:rPr lang="en-US" sz="2000" b="1" dirty="0">
                <a:latin typeface="Arial" panose="020B0604020202020204" pitchFamily="34" charset="0"/>
                <a:cs typeface="Arial" panose="020B0604020202020204" pitchFamily="34" charset="0"/>
              </a:rPr>
              <a:t>Disadvantages</a:t>
            </a:r>
          </a:p>
          <a:p>
            <a:pPr marL="365125" indent="-365125">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data transfer rate/data access time is slower than for hard disks.</a:t>
            </a:r>
          </a:p>
        </p:txBody>
      </p:sp>
      <p:pic>
        <p:nvPicPr>
          <p:cNvPr id="8194" name="Picture 2" descr="Image result for dual layer dv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8224" y="3285407"/>
            <a:ext cx="2232248" cy="145790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cd ro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8224" y="1124744"/>
            <a:ext cx="2232248" cy="2035286"/>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a:hlinkClick r:id="rId8" action="ppaction://hlinkfile"/>
          </p:cNvPr>
          <p:cNvSpPr/>
          <p:nvPr/>
        </p:nvSpPr>
        <p:spPr>
          <a:xfrm>
            <a:off x="7164288" y="6237312"/>
            <a:ext cx="1224136"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dirty="0" smtClean="0">
                <a:solidFill>
                  <a:schemeClr val="tx1"/>
                </a:solidFill>
                <a:latin typeface="Arial" panose="020B0604020202020204" pitchFamily="34" charset="0"/>
                <a:cs typeface="Arial" panose="020B0604020202020204" pitchFamily="34" charset="0"/>
              </a:rPr>
              <a:t>Click Here</a:t>
            </a:r>
            <a:endParaRPr lang="en-GB" dirty="0">
              <a:solidFill>
                <a:schemeClr val="tx1"/>
              </a:solidFill>
              <a:latin typeface="Arial" panose="020B0604020202020204" pitchFamily="34" charset="0"/>
              <a:cs typeface="Arial" panose="020B0604020202020204" pitchFamily="34" charset="0"/>
            </a:endParaRPr>
          </a:p>
        </p:txBody>
      </p:sp>
      <p:pic>
        <p:nvPicPr>
          <p:cNvPr id="5" name="3.3.2 - CDs and DV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6588140" y="4869160"/>
            <a:ext cx="2225395" cy="1251785"/>
          </a:xfrm>
          <a:prstGeom prst="rect">
            <a:avLst/>
          </a:prstGeom>
        </p:spPr>
      </p:pic>
    </p:spTree>
    <p:extLst>
      <p:ext uri="{BB962C8B-B14F-4D97-AF65-F5344CB8AC3E}">
        <p14:creationId xmlns:p14="http://schemas.microsoft.com/office/powerpoint/2010/main" val="164762933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51</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3893374"/>
          </a:xfrm>
          <a:prstGeom prst="rect">
            <a:avLst/>
          </a:prstGeom>
        </p:spPr>
        <p:txBody>
          <a:bodyPr wrap="square">
            <a:spAutoFit/>
          </a:bodyPr>
          <a:lstStyle/>
          <a:p>
            <a:pPr>
              <a:buClr>
                <a:schemeClr val="accent6">
                  <a:lumMod val="50000"/>
                </a:schemeClr>
              </a:buClr>
            </a:pPr>
            <a:r>
              <a:rPr lang="en-US" sz="1900" b="1" dirty="0" smtClean="0">
                <a:latin typeface="Arial" panose="020B0604020202020204" pitchFamily="34" charset="0"/>
                <a:cs typeface="Arial" panose="020B0604020202020204" pitchFamily="34" charset="0"/>
              </a:rPr>
              <a:t>CD-R and DVD-R</a:t>
            </a:r>
          </a:p>
          <a:p>
            <a:pPr marL="342900" indent="-342900">
              <a:buClr>
                <a:schemeClr val="accent6">
                  <a:lumMod val="50000"/>
                </a:schemeClr>
              </a:buClr>
              <a:buFont typeface="Wingdings 3" panose="05040102010807070707" pitchFamily="18" charset="2"/>
              <a:buChar char=""/>
            </a:pP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letter R here means the disk is recordable once only; it becomes a </a:t>
            </a:r>
            <a:r>
              <a:rPr lang="en-US" sz="1900" dirty="0" smtClean="0">
                <a:latin typeface="Arial" panose="020B0604020202020204" pitchFamily="34" charset="0"/>
                <a:cs typeface="Arial" panose="020B0604020202020204" pitchFamily="34" charset="0"/>
              </a:rPr>
              <a:t>CD-ROM or </a:t>
            </a:r>
            <a:r>
              <a:rPr lang="en-US" sz="1900" dirty="0">
                <a:latin typeface="Arial" panose="020B0604020202020204" pitchFamily="34" charset="0"/>
                <a:cs typeface="Arial" panose="020B0604020202020204" pitchFamily="34" charset="0"/>
              </a:rPr>
              <a:t>DVD-ROM once it has been finalised (this means that the CD/DVD </a:t>
            </a:r>
            <a:r>
              <a:rPr lang="en-US" sz="1900" dirty="0" smtClean="0">
                <a:latin typeface="Arial" panose="020B0604020202020204" pitchFamily="34" charset="0"/>
                <a:cs typeface="Arial" panose="020B0604020202020204" pitchFamily="34" charset="0"/>
              </a:rPr>
              <a:t>cannot have </a:t>
            </a:r>
            <a:r>
              <a:rPr lang="en-US" sz="1900" dirty="0">
                <a:latin typeface="Arial" panose="020B0604020202020204" pitchFamily="34" charset="0"/>
                <a:cs typeface="Arial" panose="020B0604020202020204" pitchFamily="34" charset="0"/>
              </a:rPr>
              <a:t>any additional data written to it). This is the last step in the </a:t>
            </a:r>
            <a:r>
              <a:rPr lang="en-US" sz="1900" dirty="0" smtClean="0">
                <a:latin typeface="Arial" panose="020B0604020202020204" pitchFamily="34" charset="0"/>
                <a:cs typeface="Arial" panose="020B0604020202020204" pitchFamily="34" charset="0"/>
              </a:rPr>
              <a:t>CD/DVD process</a:t>
            </a:r>
            <a:r>
              <a:rPr lang="en-US" sz="1900" dirty="0">
                <a:latin typeface="Arial" panose="020B0604020202020204" pitchFamily="34" charset="0"/>
                <a:cs typeface="Arial" panose="020B0604020202020204" pitchFamily="34" charset="0"/>
              </a:rPr>
              <a:t>; finalising </a:t>
            </a:r>
            <a:r>
              <a:rPr lang="en-US" sz="1900" dirty="0" smtClean="0">
                <a:latin typeface="Arial" panose="020B0604020202020204" pitchFamily="34" charset="0"/>
                <a:cs typeface="Arial" panose="020B0604020202020204" pitchFamily="34" charset="0"/>
              </a:rPr>
              <a:t>or </a:t>
            </a:r>
            <a:r>
              <a:rPr lang="en-US" sz="1900" dirty="0">
                <a:latin typeface="Arial" panose="020B0604020202020204" pitchFamily="34" charset="0"/>
                <a:cs typeface="Arial" panose="020B0604020202020204" pitchFamily="34" charset="0"/>
              </a:rPr>
              <a:t>'closing' of </a:t>
            </a:r>
            <a:r>
              <a:rPr lang="en-US" sz="1900" dirty="0" smtClean="0">
                <a:latin typeface="Arial" panose="020B0604020202020204" pitchFamily="34" charset="0"/>
                <a:cs typeface="Arial" panose="020B0604020202020204" pitchFamily="34" charset="0"/>
              </a:rPr>
              <a:t>a CD-R</a:t>
            </a:r>
            <a:r>
              <a:rPr lang="en-US" sz="1900" dirty="0">
                <a:latin typeface="Arial" panose="020B0604020202020204" pitchFamily="34" charset="0"/>
                <a:cs typeface="Arial" panose="020B0604020202020204" pitchFamily="34" charset="0"/>
              </a:rPr>
              <a:t>, in which Table of Contents (TOC) data are written on the disc to </a:t>
            </a:r>
            <a:r>
              <a:rPr lang="en-US" sz="1900" dirty="0" smtClean="0">
                <a:latin typeface="Arial" panose="020B0604020202020204" pitchFamily="34" charset="0"/>
                <a:cs typeface="Arial" panose="020B0604020202020204" pitchFamily="34" charset="0"/>
              </a:rPr>
              <a:t>enable the </a:t>
            </a:r>
            <a:r>
              <a:rPr lang="en-US" sz="1900" dirty="0">
                <a:latin typeface="Arial" panose="020B0604020202020204" pitchFamily="34" charset="0"/>
                <a:cs typeface="Arial" panose="020B0604020202020204" pitchFamily="34" charset="0"/>
              </a:rPr>
              <a:t>computer to read the CD/DVD.</a:t>
            </a:r>
          </a:p>
          <a:p>
            <a:pPr marL="342900" indent="-342900">
              <a:buClr>
                <a:schemeClr val="accent6">
                  <a:lumMod val="50000"/>
                </a:schemeClr>
              </a:buClr>
              <a:buFont typeface="Wingdings 3" panose="05040102010807070707" pitchFamily="18" charset="2"/>
              <a:buChar char=""/>
            </a:pPr>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thin layer of an organic dye (DVDs also use an additional silver alloy or </a:t>
            </a:r>
            <a:r>
              <a:rPr lang="en-US" sz="1900" dirty="0" smtClean="0">
                <a:latin typeface="Arial" panose="020B0604020202020204" pitchFamily="34" charset="0"/>
                <a:cs typeface="Arial" panose="020B0604020202020204" pitchFamily="34" charset="0"/>
              </a:rPr>
              <a:t>gold reflector</a:t>
            </a:r>
            <a:r>
              <a:rPr lang="en-US" sz="1900" dirty="0">
                <a:latin typeface="Arial" panose="020B0604020202020204" pitchFamily="34" charset="0"/>
                <a:cs typeface="Arial" panose="020B0604020202020204" pitchFamily="34" charset="0"/>
              </a:rPr>
              <a:t>) is used as the recording media. A laser beam produces </a:t>
            </a:r>
            <a:r>
              <a:rPr lang="en-US" sz="1900" b="1" dirty="0">
                <a:solidFill>
                  <a:srgbClr val="FF0000"/>
                </a:solidFill>
                <a:latin typeface="Arial" panose="020B0604020202020204" pitchFamily="34" charset="0"/>
                <a:cs typeface="Arial" panose="020B0604020202020204" pitchFamily="34" charset="0"/>
              </a:rPr>
              <a:t>heated spots </a:t>
            </a:r>
            <a:r>
              <a:rPr lang="en-US" sz="1900" dirty="0" smtClean="0">
                <a:latin typeface="Arial" panose="020B0604020202020204" pitchFamily="34" charset="0"/>
                <a:cs typeface="Arial" panose="020B0604020202020204" pitchFamily="34" charset="0"/>
              </a:rPr>
              <a:t>and </a:t>
            </a:r>
            <a:r>
              <a:rPr lang="en-US" sz="1900" b="1" dirty="0" smtClean="0">
                <a:solidFill>
                  <a:srgbClr val="FF0000"/>
                </a:solidFill>
                <a:latin typeface="Arial" panose="020B0604020202020204" pitchFamily="34" charset="0"/>
                <a:cs typeface="Arial" panose="020B0604020202020204" pitchFamily="34" charset="0"/>
              </a:rPr>
              <a:t>unheated </a:t>
            </a:r>
            <a:r>
              <a:rPr lang="en-US" sz="1900" b="1" dirty="0">
                <a:solidFill>
                  <a:srgbClr val="FF0000"/>
                </a:solidFill>
                <a:latin typeface="Arial" panose="020B0604020202020204" pitchFamily="34" charset="0"/>
                <a:cs typeface="Arial" panose="020B0604020202020204" pitchFamily="34" charset="0"/>
              </a:rPr>
              <a:t>spots</a:t>
            </a:r>
            <a:r>
              <a:rPr lang="en-US" sz="1900" dirty="0">
                <a:latin typeface="Arial" panose="020B0604020202020204" pitchFamily="34" charset="0"/>
                <a:cs typeface="Arial" panose="020B0604020202020204" pitchFamily="34" charset="0"/>
              </a:rPr>
              <a:t>. On reading the disk, a laser beam is capable of </a:t>
            </a:r>
            <a:r>
              <a:rPr lang="en-US" sz="1900" dirty="0" smtClean="0">
                <a:latin typeface="Arial" panose="020B0604020202020204" pitchFamily="34" charset="0"/>
                <a:cs typeface="Arial" panose="020B0604020202020204" pitchFamily="34" charset="0"/>
              </a:rPr>
              <a:t>distinguishing between </a:t>
            </a:r>
            <a:r>
              <a:rPr lang="en-US" sz="1900" dirty="0">
                <a:latin typeface="Arial" panose="020B0604020202020204" pitchFamily="34" charset="0"/>
                <a:cs typeface="Arial" panose="020B0604020202020204" pitchFamily="34" charset="0"/>
              </a:rPr>
              <a:t>the two types of spots and effectively reads the data stream from </a:t>
            </a:r>
            <a:r>
              <a:rPr lang="en-US" sz="1900" dirty="0" smtClean="0">
                <a:latin typeface="Arial" panose="020B0604020202020204" pitchFamily="34" charset="0"/>
                <a:cs typeface="Arial" panose="020B0604020202020204" pitchFamily="34" charset="0"/>
              </a:rPr>
              <a:t>the centre </a:t>
            </a:r>
            <a:r>
              <a:rPr lang="en-US" sz="1900" dirty="0">
                <a:latin typeface="Arial" panose="020B0604020202020204" pitchFamily="34" charset="0"/>
                <a:cs typeface="Arial" panose="020B0604020202020204" pitchFamily="34" charset="0"/>
              </a:rPr>
              <a:t>outwards in a spiral action. This data is then interpreted as </a:t>
            </a:r>
            <a:r>
              <a:rPr lang="en-US" sz="1900" dirty="0" smtClean="0">
                <a:latin typeface="Arial" panose="020B0604020202020204" pitchFamily="34" charset="0"/>
                <a:cs typeface="Arial" panose="020B0604020202020204" pitchFamily="34" charset="0"/>
              </a:rPr>
              <a:t>1’s </a:t>
            </a:r>
            <a:r>
              <a:rPr lang="en-US" sz="1900" dirty="0">
                <a:latin typeface="Arial" panose="020B0604020202020204" pitchFamily="34" charset="0"/>
                <a:cs typeface="Arial" panose="020B0604020202020204" pitchFamily="34" charset="0"/>
              </a:rPr>
              <a:t>and </a:t>
            </a:r>
            <a:r>
              <a:rPr lang="en-US" sz="1900" dirty="0" smtClean="0">
                <a:latin typeface="Arial" panose="020B0604020202020204" pitchFamily="34" charset="0"/>
                <a:cs typeface="Arial" panose="020B0604020202020204" pitchFamily="34" charset="0"/>
              </a:rPr>
              <a:t>0’s</a:t>
            </a:r>
            <a:r>
              <a:rPr lang="en-US" sz="1900" dirty="0">
                <a:latin typeface="Arial" panose="020B0604020202020204" pitchFamily="34" charset="0"/>
                <a:cs typeface="Arial" panose="020B0604020202020204" pitchFamily="34" charset="0"/>
              </a:rPr>
              <a:t>.</a:t>
            </a:r>
          </a:p>
        </p:txBody>
      </p:sp>
      <p:pic>
        <p:nvPicPr>
          <p:cNvPr id="9218" name="Picture 2" descr="Image result for what is the difference between a cd and a CD-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876" y="5018118"/>
            <a:ext cx="5019220" cy="153352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what is the difference between a cd and a CD-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9444" y="5018119"/>
            <a:ext cx="3291028" cy="1533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085886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51</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3785652"/>
          </a:xfrm>
          <a:prstGeom prst="rect">
            <a:avLst/>
          </a:prstGeom>
        </p:spPr>
        <p:txBody>
          <a:bodyPr wrap="square">
            <a:spAutoFit/>
          </a:bodyPr>
          <a:lstStyle/>
          <a:p>
            <a:pPr>
              <a:buClr>
                <a:schemeClr val="accent6">
                  <a:lumMod val="50000"/>
                </a:schemeClr>
              </a:buClr>
            </a:pPr>
            <a:r>
              <a:rPr lang="en-US" sz="2000" b="1" dirty="0">
                <a:latin typeface="Arial" panose="020B0604020202020204" pitchFamily="34" charset="0"/>
                <a:cs typeface="Arial" panose="020B0604020202020204" pitchFamily="34" charset="0"/>
              </a:rPr>
              <a:t>Uses</a:t>
            </a:r>
          </a:p>
          <a:p>
            <a:pPr marL="342900" indent="-342900">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Home </a:t>
            </a:r>
            <a:r>
              <a:rPr lang="en-US" sz="2000" dirty="0">
                <a:latin typeface="Arial" panose="020B0604020202020204" pitchFamily="34" charset="0"/>
                <a:cs typeface="Arial" panose="020B0604020202020204" pitchFamily="34" charset="0"/>
              </a:rPr>
              <a:t>recordings of music (CD-R) and films (DVD-R).</a:t>
            </a:r>
          </a:p>
          <a:p>
            <a:pPr marL="342900" indent="-342900">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Used </a:t>
            </a:r>
            <a:r>
              <a:rPr lang="en-US" sz="2000" dirty="0">
                <a:latin typeface="Arial" panose="020B0604020202020204" pitchFamily="34" charset="0"/>
                <a:cs typeface="Arial" panose="020B0604020202020204" pitchFamily="34" charset="0"/>
              </a:rPr>
              <a:t>to store data to be kept for later use or to be transferred to </a:t>
            </a:r>
            <a:r>
              <a:rPr lang="en-US" sz="2000" dirty="0" smtClean="0">
                <a:latin typeface="Arial" panose="020B0604020202020204" pitchFamily="34" charset="0"/>
                <a:cs typeface="Arial" panose="020B0604020202020204" pitchFamily="34" charset="0"/>
              </a:rPr>
              <a:t>another computer</a:t>
            </a:r>
            <a:r>
              <a:rPr lang="en-US" sz="2000" dirty="0">
                <a:latin typeface="Arial" panose="020B0604020202020204" pitchFamily="34" charset="0"/>
                <a:cs typeface="Arial" panose="020B0604020202020204" pitchFamily="34" charset="0"/>
              </a:rPr>
              <a:t>.</a:t>
            </a:r>
          </a:p>
          <a:p>
            <a:pPr>
              <a:buClr>
                <a:schemeClr val="accent6">
                  <a:lumMod val="50000"/>
                </a:schemeClr>
              </a:buClr>
            </a:pPr>
            <a:r>
              <a:rPr lang="en-US" sz="2000" b="1" dirty="0">
                <a:latin typeface="Arial" panose="020B0604020202020204" pitchFamily="34" charset="0"/>
                <a:cs typeface="Arial" panose="020B0604020202020204" pitchFamily="34" charset="0"/>
              </a:rPr>
              <a:t>Advantages</a:t>
            </a:r>
          </a:p>
          <a:p>
            <a:pPr marL="342900" indent="-342900">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Cheaper </a:t>
            </a:r>
            <a:r>
              <a:rPr lang="en-US" sz="2000" dirty="0">
                <a:latin typeface="Arial" panose="020B0604020202020204" pitchFamily="34" charset="0"/>
                <a:cs typeface="Arial" panose="020B0604020202020204" pitchFamily="34" charset="0"/>
              </a:rPr>
              <a:t>than RW disks.</a:t>
            </a:r>
          </a:p>
          <a:p>
            <a:pPr marL="342900" indent="-342900">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Once </a:t>
            </a:r>
            <a:r>
              <a:rPr lang="en-US" sz="2000" dirty="0">
                <a:latin typeface="Arial" panose="020B0604020202020204" pitchFamily="34" charset="0"/>
                <a:cs typeface="Arial" panose="020B0604020202020204" pitchFamily="34" charset="0"/>
              </a:rPr>
              <a:t>burned (and finalised) they are like a ROM.</a:t>
            </a:r>
          </a:p>
          <a:p>
            <a:pPr>
              <a:buClr>
                <a:schemeClr val="accent6">
                  <a:lumMod val="50000"/>
                </a:schemeClr>
              </a:buClr>
            </a:pPr>
            <a:r>
              <a:rPr lang="en-US" sz="2000" b="1" dirty="0">
                <a:latin typeface="Arial" panose="020B0604020202020204" pitchFamily="34" charset="0"/>
                <a:cs typeface="Arial" panose="020B0604020202020204" pitchFamily="34" charset="0"/>
              </a:rPr>
              <a:t>Disadvantages</a:t>
            </a:r>
          </a:p>
          <a:p>
            <a:pPr marL="342900" indent="-342900">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If </a:t>
            </a:r>
            <a:r>
              <a:rPr lang="en-US" sz="2000" dirty="0">
                <a:latin typeface="Arial" panose="020B0604020202020204" pitchFamily="34" charset="0"/>
                <a:cs typeface="Arial" panose="020B0604020202020204" pitchFamily="34" charset="0"/>
              </a:rPr>
              <a:t>finalised, the CD-R/DVD-R can only be recorded on once; </a:t>
            </a:r>
            <a:r>
              <a:rPr lang="en-US" sz="2000" dirty="0" smtClean="0">
                <a:latin typeface="Arial" panose="020B0604020202020204" pitchFamily="34" charset="0"/>
                <a:cs typeface="Arial" panose="020B0604020202020204" pitchFamily="34" charset="0"/>
              </a:rPr>
              <a:t>if an </a:t>
            </a:r>
            <a:r>
              <a:rPr lang="en-US" sz="2000" dirty="0">
                <a:latin typeface="Arial" panose="020B0604020202020204" pitchFamily="34" charset="0"/>
                <a:cs typeface="Arial" panose="020B0604020202020204" pitchFamily="34" charset="0"/>
              </a:rPr>
              <a:t>error </a:t>
            </a:r>
            <a:r>
              <a:rPr lang="en-US" sz="2000" dirty="0" smtClean="0">
                <a:latin typeface="Arial" panose="020B0604020202020204" pitchFamily="34" charset="0"/>
                <a:cs typeface="Arial" panose="020B0604020202020204" pitchFamily="34" charset="0"/>
              </a:rPr>
              <a:t>in the </a:t>
            </a:r>
            <a:r>
              <a:rPr lang="en-US" sz="2000" dirty="0">
                <a:latin typeface="Arial" panose="020B0604020202020204" pitchFamily="34" charset="0"/>
                <a:cs typeface="Arial" panose="020B0604020202020204" pitchFamily="34" charset="0"/>
              </a:rPr>
              <a:t>data has </a:t>
            </a:r>
            <a:r>
              <a:rPr lang="en-US" sz="2000" dirty="0" smtClean="0">
                <a:latin typeface="Arial" panose="020B0604020202020204" pitchFamily="34" charset="0"/>
                <a:cs typeface="Arial" panose="020B0604020202020204" pitchFamily="34" charset="0"/>
              </a:rPr>
              <a:t>occurred </a:t>
            </a:r>
            <a:r>
              <a:rPr lang="en-US" sz="2000" dirty="0">
                <a:latin typeface="Arial" panose="020B0604020202020204" pitchFamily="34" charset="0"/>
                <a:cs typeface="Arial" panose="020B0604020202020204" pitchFamily="34" charset="0"/>
              </a:rPr>
              <a:t>then the disk has to be discarded. since it can no </a:t>
            </a:r>
            <a:r>
              <a:rPr lang="en-US" sz="2000" dirty="0" smtClean="0">
                <a:latin typeface="Arial" panose="020B0604020202020204" pitchFamily="34" charset="0"/>
                <a:cs typeface="Arial" panose="020B0604020202020204" pitchFamily="34" charset="0"/>
              </a:rPr>
              <a:t>longer be </a:t>
            </a:r>
            <a:r>
              <a:rPr lang="en-US" sz="2000" dirty="0">
                <a:latin typeface="Arial" panose="020B0604020202020204" pitchFamily="34" charset="0"/>
                <a:cs typeface="Arial" panose="020B0604020202020204" pitchFamily="34" charset="0"/>
              </a:rPr>
              <a:t>written to.</a:t>
            </a:r>
          </a:p>
          <a:p>
            <a:pPr marL="342900" indent="-342900">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Not </a:t>
            </a:r>
            <a:r>
              <a:rPr lang="en-US" sz="2000" dirty="0">
                <a:latin typeface="Arial" panose="020B0604020202020204" pitchFamily="34" charset="0"/>
                <a:cs typeface="Arial" panose="020B0604020202020204" pitchFamily="34" charset="0"/>
              </a:rPr>
              <a:t>all CD/DVD players can read CD-R/DVD-R.</a:t>
            </a:r>
          </a:p>
        </p:txBody>
      </p:sp>
      <p:pic>
        <p:nvPicPr>
          <p:cNvPr id="9218" name="Picture 2" descr="Image result for what is the difference between a cd and a CD-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5018118"/>
            <a:ext cx="5019220" cy="153352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what is the difference between a cd and a CD-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9444" y="5018119"/>
            <a:ext cx="3291028" cy="1533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69180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51</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6408712" cy="5509200"/>
          </a:xfrm>
          <a:prstGeom prst="rect">
            <a:avLst/>
          </a:prstGeom>
        </p:spPr>
        <p:txBody>
          <a:bodyPr wrap="square">
            <a:spAutoFit/>
          </a:bodyPr>
          <a:lstStyle/>
          <a:p>
            <a:pPr>
              <a:buClr>
                <a:schemeClr val="accent6">
                  <a:lumMod val="50000"/>
                </a:schemeClr>
              </a:buClr>
            </a:pPr>
            <a:r>
              <a:rPr lang="en-US" sz="2200" b="1" dirty="0" smtClean="0">
                <a:latin typeface="Arial" panose="020B0604020202020204" pitchFamily="34" charset="0"/>
                <a:cs typeface="Arial" panose="020B0604020202020204" pitchFamily="34" charset="0"/>
              </a:rPr>
              <a:t>CD-RW and DVD-RW</a:t>
            </a:r>
          </a:p>
          <a:p>
            <a:pPr marL="342900" indent="-342900">
              <a:buClr>
                <a:schemeClr val="accent6">
                  <a:lumMod val="50000"/>
                </a:schemeClr>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The </a:t>
            </a:r>
            <a:r>
              <a:rPr lang="en-US" sz="2200" dirty="0">
                <a:latin typeface="Arial" panose="020B0604020202020204" pitchFamily="34" charset="0"/>
                <a:cs typeface="Arial" panose="020B0604020202020204" pitchFamily="34" charset="0"/>
              </a:rPr>
              <a:t>RW means these disks are a rewritable media and can be written over </a:t>
            </a:r>
            <a:r>
              <a:rPr lang="en-US" sz="2200" dirty="0" smtClean="0">
                <a:latin typeface="Arial" panose="020B0604020202020204" pitchFamily="34" charset="0"/>
                <a:cs typeface="Arial" panose="020B0604020202020204" pitchFamily="34" charset="0"/>
              </a:rPr>
              <a:t>several times</a:t>
            </a:r>
            <a:r>
              <a:rPr lang="en-US" sz="2200" dirty="0">
                <a:latin typeface="Arial" panose="020B0604020202020204" pitchFamily="34" charset="0"/>
                <a:cs typeface="Arial" panose="020B0604020202020204" pitchFamily="34" charset="0"/>
              </a:rPr>
              <a:t>. Unlike CD-R/DVD-R, they don't become ROMs. The recording </a:t>
            </a:r>
            <a:r>
              <a:rPr lang="en-US" sz="2200" dirty="0" smtClean="0">
                <a:latin typeface="Arial" panose="020B0604020202020204" pitchFamily="34" charset="0"/>
                <a:cs typeface="Arial" panose="020B0604020202020204" pitchFamily="34" charset="0"/>
              </a:rPr>
              <a:t>layer uses </a:t>
            </a:r>
            <a:r>
              <a:rPr lang="en-US" sz="2200" dirty="0">
                <a:latin typeface="Arial" panose="020B0604020202020204" pitchFamily="34" charset="0"/>
                <a:cs typeface="Arial" panose="020B0604020202020204" pitchFamily="34" charset="0"/>
              </a:rPr>
              <a:t>a special phase-changing metal alloy </a:t>
            </a:r>
            <a:r>
              <a:rPr lang="en-US" sz="2200" dirty="0" smtClean="0">
                <a:latin typeface="Arial" panose="020B0604020202020204" pitchFamily="34" charset="0"/>
                <a:cs typeface="Arial" panose="020B0604020202020204" pitchFamily="34" charset="0"/>
              </a:rPr>
              <a:t>(often </a:t>
            </a:r>
            <a:r>
              <a:rPr lang="en-US" sz="2200" dirty="0" err="1">
                <a:latin typeface="Arial" panose="020B0604020202020204" pitchFamily="34" charset="0"/>
                <a:cs typeface="Arial" panose="020B0604020202020204" pitchFamily="34" charset="0"/>
              </a:rPr>
              <a:t>GeSbTe</a:t>
            </a:r>
            <a:r>
              <a:rPr lang="en-US" sz="2200" dirty="0">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[Germanium-</a:t>
            </a:r>
            <a:r>
              <a:rPr lang="en-US" sz="2200" dirty="0" err="1" smtClean="0">
                <a:latin typeface="Arial" panose="020B0604020202020204" pitchFamily="34" charset="0"/>
                <a:cs typeface="Arial" panose="020B0604020202020204" pitchFamily="34" charset="0"/>
              </a:rPr>
              <a:t>AntimonyTerbium</a:t>
            </a:r>
            <a:r>
              <a:rPr lang="en-US" sz="2200" dirty="0" smtClean="0">
                <a:latin typeface="Arial" panose="020B0604020202020204" pitchFamily="34" charset="0"/>
                <a:cs typeface="Arial" panose="020B0604020202020204" pitchFamily="34" charset="0"/>
              </a:rPr>
              <a:t> alloy]; </a:t>
            </a:r>
            <a:r>
              <a:rPr lang="en-US" sz="2200" dirty="0">
                <a:latin typeface="Arial" panose="020B0604020202020204" pitchFamily="34" charset="0"/>
                <a:cs typeface="Arial" panose="020B0604020202020204" pitchFamily="34" charset="0"/>
              </a:rPr>
              <a:t>a number of different methods are used to produce these alloys).</a:t>
            </a:r>
          </a:p>
          <a:p>
            <a:pPr marL="342900" indent="-342900">
              <a:buClr>
                <a:schemeClr val="accent6">
                  <a:lumMod val="50000"/>
                </a:schemeClr>
              </a:buClr>
              <a:buFont typeface="Wingdings 3" panose="05040102010807070707" pitchFamily="18" charset="2"/>
              <a:buChar char=""/>
            </a:pPr>
            <a:r>
              <a:rPr lang="en-US" sz="2200" dirty="0">
                <a:latin typeface="Arial" panose="020B0604020202020204" pitchFamily="34" charset="0"/>
                <a:cs typeface="Arial" panose="020B0604020202020204" pitchFamily="34" charset="0"/>
              </a:rPr>
              <a:t>The alloy can switch between crystalline phase and amorphous phase (</a:t>
            </a:r>
            <a:r>
              <a:rPr lang="en-US" sz="2200" dirty="0" err="1" smtClean="0">
                <a:latin typeface="Arial" panose="020B0604020202020204" pitchFamily="34" charset="0"/>
                <a:cs typeface="Arial" panose="020B0604020202020204" pitchFamily="34" charset="0"/>
              </a:rPr>
              <a:t>noncrystalline</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thus changing its reflectivity to light depending on the laser </a:t>
            </a:r>
            <a:r>
              <a:rPr lang="en-US" sz="2200" dirty="0" smtClean="0">
                <a:latin typeface="Arial" panose="020B0604020202020204" pitchFamily="34" charset="0"/>
                <a:cs typeface="Arial" panose="020B0604020202020204" pitchFamily="34" charset="0"/>
              </a:rPr>
              <a:t>beam power</a:t>
            </a:r>
            <a:r>
              <a:rPr lang="en-US" sz="2200" dirty="0">
                <a:latin typeface="Arial" panose="020B0604020202020204" pitchFamily="34" charset="0"/>
                <a:cs typeface="Arial" panose="020B0604020202020204" pitchFamily="34" charset="0"/>
              </a:rPr>
              <a:t>. Spots are produced that can be read by a laser and then interpreted as </a:t>
            </a:r>
            <a:r>
              <a:rPr lang="en-US" sz="2200" dirty="0" smtClean="0">
                <a:latin typeface="Arial" panose="020B0604020202020204" pitchFamily="34" charset="0"/>
                <a:cs typeface="Arial" panose="020B0604020202020204" pitchFamily="34" charset="0"/>
              </a:rPr>
              <a:t>1’s and 0’s</a:t>
            </a:r>
            <a:r>
              <a:rPr lang="en-US" sz="2200" dirty="0">
                <a:latin typeface="Arial" panose="020B0604020202020204" pitchFamily="34" charset="0"/>
                <a:cs typeface="Arial" panose="020B0604020202020204" pitchFamily="34" charset="0"/>
              </a:rPr>
              <a:t>. The system allows data to be written, erased and rewritten many times.</a:t>
            </a:r>
          </a:p>
        </p:txBody>
      </p:sp>
      <p:pic>
        <p:nvPicPr>
          <p:cNvPr id="11266" name="Picture 2" descr="Image result for dvd-rw"/>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732240" y="1124744"/>
            <a:ext cx="2088232" cy="2088232"/>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dvd-rw technic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1" y="3356992"/>
            <a:ext cx="2088232" cy="2571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228821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graphicFrame>
        <p:nvGraphicFramePr>
          <p:cNvPr id="2" name="Table 1"/>
          <p:cNvGraphicFramePr>
            <a:graphicFrameLocks noGrp="1"/>
          </p:cNvGraphicFramePr>
          <p:nvPr>
            <p:extLst>
              <p:ext uri="{D42A27DB-BD31-4B8C-83A1-F6EECF244321}">
                <p14:modId xmlns:p14="http://schemas.microsoft.com/office/powerpoint/2010/main" val="2432038194"/>
              </p:ext>
            </p:extLst>
          </p:nvPr>
        </p:nvGraphicFramePr>
        <p:xfrm>
          <a:off x="357158" y="3071810"/>
          <a:ext cx="8400256" cy="2590800"/>
        </p:xfrm>
        <a:graphic>
          <a:graphicData uri="http://schemas.openxmlformats.org/drawingml/2006/table">
            <a:tbl>
              <a:tblPr firstRow="1" bandRow="1">
                <a:tableStyleId>{F5AB1C69-6EDB-4FF4-983F-18BD219EF322}</a:tableStyleId>
              </a:tblPr>
              <a:tblGrid>
                <a:gridCol w="3071664"/>
                <a:gridCol w="1584176"/>
                <a:gridCol w="1296144"/>
                <a:gridCol w="2448272"/>
              </a:tblGrid>
              <a:tr h="273630">
                <a:tc>
                  <a:txBody>
                    <a:bodyPr/>
                    <a:lstStyle/>
                    <a:p>
                      <a:r>
                        <a:rPr lang="en-US" sz="2000" dirty="0" smtClean="0">
                          <a:latin typeface="Arial" panose="020B0604020202020204" pitchFamily="34" charset="0"/>
                          <a:cs typeface="Arial" panose="020B0604020202020204" pitchFamily="34" charset="0"/>
                        </a:rPr>
                        <a:t>Assessment Objective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1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2 </a:t>
                      </a:r>
                      <a:endParaRPr lang="en-GB" sz="20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Weighting for qualification</a:t>
                      </a:r>
                    </a:p>
                  </a:txBody>
                  <a:tcPr/>
                </a:tc>
              </a:tr>
              <a:tr h="273630">
                <a:tc>
                  <a:txBody>
                    <a:bodyPr/>
                    <a:lstStyle/>
                    <a:p>
                      <a:r>
                        <a:rPr lang="en-US" sz="2000" dirty="0" smtClean="0">
                          <a:latin typeface="Arial" panose="020B0604020202020204" pitchFamily="34" charset="0"/>
                          <a:cs typeface="Arial" panose="020B0604020202020204" pitchFamily="34" charset="0"/>
                        </a:rPr>
                        <a:t>AO1: Knowledge and understanding </a:t>
                      </a:r>
                      <a:endParaRPr lang="en-GB" sz="2000" b="1"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AO2: Application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AO3: Analysis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AO4: Evaluation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bl>
          </a:graphicData>
        </a:graphic>
      </p:graphicFrame>
      <p:sp>
        <p:nvSpPr>
          <p:cNvPr id="14" name="Rectangle 13"/>
          <p:cNvSpPr/>
          <p:nvPr/>
        </p:nvSpPr>
        <p:spPr>
          <a:xfrm>
            <a:off x="285720" y="1142984"/>
            <a:ext cx="8501122" cy="1815882"/>
          </a:xfrm>
          <a:prstGeom prst="rect">
            <a:avLst/>
          </a:prstGeom>
        </p:spPr>
        <p:txBody>
          <a:bodyPr wrap="square">
            <a:spAutoFit/>
          </a:bodyPr>
          <a:lstStyle/>
          <a:p>
            <a:pPr marL="339725" indent="-339725">
              <a:buClr>
                <a:srgbClr val="00B050"/>
              </a:buClr>
              <a:buFont typeface="Wingdings 3" pitchFamily="18" charset="2"/>
              <a:buChar char=""/>
            </a:pPr>
            <a:r>
              <a:rPr lang="en-US" sz="2800" dirty="0" smtClean="0">
                <a:latin typeface="Arial" panose="020B0604020202020204" pitchFamily="34" charset="0"/>
                <a:cs typeface="Arial" panose="020B0604020202020204" pitchFamily="34" charset="0"/>
              </a:rPr>
              <a:t>Relationship between assessment objectives and components The approximate weightings allocated to each of the assessment objectives are summarised below.</a:t>
            </a:r>
          </a:p>
        </p:txBody>
      </p:sp>
    </p:spTree>
    <p:extLst>
      <p:ext uri="{BB962C8B-B14F-4D97-AF65-F5344CB8AC3E}">
        <p14:creationId xmlns:p14="http://schemas.microsoft.com/office/powerpoint/2010/main" val="4117964320"/>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52</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6408712" cy="5509200"/>
          </a:xfrm>
          <a:prstGeom prst="rect">
            <a:avLst/>
          </a:prstGeom>
        </p:spPr>
        <p:txBody>
          <a:bodyPr wrap="square">
            <a:spAutoFit/>
          </a:bodyPr>
          <a:lstStyle/>
          <a:p>
            <a:pPr>
              <a:buClr>
                <a:schemeClr val="accent6">
                  <a:lumMod val="50000"/>
                </a:schemeClr>
              </a:buClr>
            </a:pPr>
            <a:r>
              <a:rPr lang="en-US" sz="2200" b="1" dirty="0">
                <a:latin typeface="Arial" panose="020B0604020202020204" pitchFamily="34" charset="0"/>
                <a:cs typeface="Arial" panose="020B0604020202020204" pitchFamily="34" charset="0"/>
              </a:rPr>
              <a:t>Uses</a:t>
            </a:r>
          </a:p>
          <a:p>
            <a:pPr marL="342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Used </a:t>
            </a:r>
            <a:r>
              <a:rPr lang="en-US" sz="2200" dirty="0">
                <a:latin typeface="Arial" panose="020B0604020202020204" pitchFamily="34" charset="0"/>
                <a:cs typeface="Arial" panose="020B0604020202020204" pitchFamily="34" charset="0"/>
              </a:rPr>
              <a:t>to </a:t>
            </a:r>
            <a:r>
              <a:rPr lang="en-US" sz="2200" dirty="0" smtClean="0">
                <a:latin typeface="Arial" panose="020B0604020202020204" pitchFamily="34" charset="0"/>
                <a:cs typeface="Arial" panose="020B0604020202020204" pitchFamily="34" charset="0"/>
              </a:rPr>
              <a:t>record </a:t>
            </a:r>
            <a:r>
              <a:rPr lang="en-US" sz="2200" dirty="0">
                <a:latin typeface="Arial" panose="020B0604020202020204" pitchFamily="34" charset="0"/>
                <a:cs typeface="Arial" panose="020B0604020202020204" pitchFamily="34" charset="0"/>
              </a:rPr>
              <a:t>television </a:t>
            </a:r>
            <a:r>
              <a:rPr lang="en-US" sz="2200" dirty="0" smtClean="0">
                <a:latin typeface="Arial" panose="020B0604020202020204" pitchFamily="34" charset="0"/>
                <a:cs typeface="Arial" panose="020B0604020202020204" pitchFamily="34" charset="0"/>
              </a:rPr>
              <a:t>programs </a:t>
            </a:r>
            <a:r>
              <a:rPr lang="en-US" sz="2200" dirty="0">
                <a:latin typeface="Arial" panose="020B0604020202020204" pitchFamily="34" charset="0"/>
                <a:cs typeface="Arial" panose="020B0604020202020204" pitchFamily="34" charset="0"/>
              </a:rPr>
              <a:t>(like a video recorder), which can </a:t>
            </a:r>
            <a:r>
              <a:rPr lang="en-US" sz="2200" dirty="0" smtClean="0">
                <a:latin typeface="Arial" panose="020B0604020202020204" pitchFamily="34" charset="0"/>
                <a:cs typeface="Arial" panose="020B0604020202020204" pitchFamily="34" charset="0"/>
              </a:rPr>
              <a:t>be recorded </a:t>
            </a:r>
            <a:r>
              <a:rPr lang="en-US" sz="2200" dirty="0">
                <a:latin typeface="Arial" panose="020B0604020202020204" pitchFamily="34" charset="0"/>
                <a:cs typeface="Arial" panose="020B0604020202020204" pitchFamily="34" charset="0"/>
              </a:rPr>
              <a:t>over time and time again.</a:t>
            </a:r>
          </a:p>
          <a:p>
            <a:pPr marL="342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Not </a:t>
            </a:r>
            <a:r>
              <a:rPr lang="en-US" sz="2200" dirty="0">
                <a:latin typeface="Arial" panose="020B0604020202020204" pitchFamily="34" charset="0"/>
                <a:cs typeface="Arial" panose="020B0604020202020204" pitchFamily="34" charset="0"/>
              </a:rPr>
              <a:t>as wasteful as R format as more </a:t>
            </a:r>
            <a:r>
              <a:rPr lang="en-US" sz="2200" dirty="0" smtClean="0">
                <a:latin typeface="Arial" panose="020B0604020202020204" pitchFamily="34" charset="0"/>
                <a:cs typeface="Arial" panose="020B0604020202020204" pitchFamily="34" charset="0"/>
              </a:rPr>
              <a:t>data </a:t>
            </a:r>
            <a:r>
              <a:rPr lang="en-US" sz="2200" dirty="0">
                <a:latin typeface="Arial" panose="020B0604020202020204" pitchFamily="34" charset="0"/>
                <a:cs typeface="Arial" panose="020B0604020202020204" pitchFamily="34" charset="0"/>
              </a:rPr>
              <a:t>can be added to at a later </a:t>
            </a:r>
            <a:r>
              <a:rPr lang="en-US" sz="2200" dirty="0" smtClean="0">
                <a:latin typeface="Arial" panose="020B0604020202020204" pitchFamily="34" charset="0"/>
                <a:cs typeface="Arial" panose="020B0604020202020204" pitchFamily="34" charset="0"/>
              </a:rPr>
              <a:t>stage (with </a:t>
            </a:r>
            <a:r>
              <a:rPr lang="en-US" sz="2200" dirty="0">
                <a:latin typeface="Arial" panose="020B0604020202020204" pitchFamily="34" charset="0"/>
                <a:cs typeface="Arial" panose="020B0604020202020204" pitchFamily="34" charset="0"/>
              </a:rPr>
              <a:t>CD-R/DVD-R it is only possible to do a write operation once if </a:t>
            </a:r>
            <a:r>
              <a:rPr lang="en-US" sz="2200" dirty="0" smtClean="0">
                <a:latin typeface="Arial" panose="020B0604020202020204" pitchFamily="34" charset="0"/>
                <a:cs typeface="Arial" panose="020B0604020202020204" pitchFamily="34" charset="0"/>
              </a:rPr>
              <a:t>you have </a:t>
            </a:r>
            <a:r>
              <a:rPr lang="en-US" sz="2200" dirty="0">
                <a:latin typeface="Arial" panose="020B0604020202020204" pitchFamily="34" charset="0"/>
                <a:cs typeface="Arial" panose="020B0604020202020204" pitchFamily="34" charset="0"/>
              </a:rPr>
              <a:t>already finalised the disc).</a:t>
            </a:r>
          </a:p>
          <a:p>
            <a:pPr marL="342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Used </a:t>
            </a:r>
            <a:r>
              <a:rPr lang="en-US" sz="2200" dirty="0">
                <a:latin typeface="Arial" panose="020B0604020202020204" pitchFamily="34" charset="0"/>
                <a:cs typeface="Arial" panose="020B0604020202020204" pitchFamily="34" charset="0"/>
              </a:rPr>
              <a:t>in CCTV systems.</a:t>
            </a:r>
          </a:p>
          <a:p>
            <a:pPr>
              <a:buClr>
                <a:schemeClr val="accent6">
                  <a:lumMod val="50000"/>
                </a:schemeClr>
              </a:buClr>
            </a:pPr>
            <a:r>
              <a:rPr lang="en-US" sz="2200" b="1" dirty="0">
                <a:latin typeface="Arial" panose="020B0604020202020204" pitchFamily="34" charset="0"/>
                <a:cs typeface="Arial" panose="020B0604020202020204" pitchFamily="34" charset="0"/>
              </a:rPr>
              <a:t>Advantages</a:t>
            </a:r>
          </a:p>
          <a:p>
            <a:pPr marL="342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Can </a:t>
            </a:r>
            <a:r>
              <a:rPr lang="en-US" sz="2200" dirty="0">
                <a:latin typeface="Arial" panose="020B0604020202020204" pitchFamily="34" charset="0"/>
                <a:cs typeface="Arial" panose="020B0604020202020204" pitchFamily="34" charset="0"/>
              </a:rPr>
              <a:t>be written over many times.</a:t>
            </a:r>
          </a:p>
          <a:p>
            <a:pPr marL="342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Can </a:t>
            </a:r>
            <a:r>
              <a:rPr lang="en-US" sz="2200" dirty="0">
                <a:latin typeface="Arial" panose="020B0604020202020204" pitchFamily="34" charset="0"/>
                <a:cs typeface="Arial" panose="020B0604020202020204" pitchFamily="34" charset="0"/>
              </a:rPr>
              <a:t>use different file formats each time it is used.</a:t>
            </a:r>
          </a:p>
          <a:p>
            <a:pPr>
              <a:buClr>
                <a:schemeClr val="accent6">
                  <a:lumMod val="50000"/>
                </a:schemeClr>
              </a:buClr>
            </a:pPr>
            <a:r>
              <a:rPr lang="en-US" sz="2200" b="1" dirty="0">
                <a:latin typeface="Arial" panose="020B0604020202020204" pitchFamily="34" charset="0"/>
                <a:cs typeface="Arial" panose="020B0604020202020204" pitchFamily="34" charset="0"/>
              </a:rPr>
              <a:t>Disadvantages</a:t>
            </a:r>
          </a:p>
          <a:p>
            <a:pPr marL="342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Can </a:t>
            </a:r>
            <a:r>
              <a:rPr lang="en-US" sz="2200" dirty="0">
                <a:latin typeface="Arial" panose="020B0604020202020204" pitchFamily="34" charset="0"/>
                <a:cs typeface="Arial" panose="020B0604020202020204" pitchFamily="34" charset="0"/>
              </a:rPr>
              <a:t>be relatively expensive.</a:t>
            </a:r>
          </a:p>
          <a:p>
            <a:pPr marL="342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It </a:t>
            </a:r>
            <a:r>
              <a:rPr lang="en-US" sz="2200" dirty="0">
                <a:latin typeface="Arial" panose="020B0604020202020204" pitchFamily="34" charset="0"/>
                <a:cs typeface="Arial" panose="020B0604020202020204" pitchFamily="34" charset="0"/>
              </a:rPr>
              <a:t>is possible to accidentally overwrite data.</a:t>
            </a:r>
          </a:p>
        </p:txBody>
      </p:sp>
      <p:pic>
        <p:nvPicPr>
          <p:cNvPr id="11266" name="Picture 2" descr="Image result for dvd-rw"/>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732240" y="1124744"/>
            <a:ext cx="2088232" cy="2088232"/>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dvd-rw technic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1" y="3356992"/>
            <a:ext cx="2088232" cy="2571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82754"/>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52</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7056784" cy="5632311"/>
          </a:xfrm>
          <a:prstGeom prst="rect">
            <a:avLst/>
          </a:prstGeom>
        </p:spPr>
        <p:txBody>
          <a:bodyPr wrap="square">
            <a:spAutoFit/>
          </a:bodyPr>
          <a:lstStyle/>
          <a:p>
            <a:pPr>
              <a:buClr>
                <a:schemeClr val="accent6">
                  <a:lumMod val="50000"/>
                </a:schemeClr>
              </a:buClr>
            </a:pPr>
            <a:r>
              <a:rPr lang="en-US" b="1" dirty="0" smtClean="0">
                <a:latin typeface="Arial" panose="020B0604020202020204" pitchFamily="34" charset="0"/>
                <a:cs typeface="Arial" panose="020B0604020202020204" pitchFamily="34" charset="0"/>
              </a:rPr>
              <a:t>DVD-RAM</a:t>
            </a:r>
            <a:endParaRPr lang="en-US" b="1" dirty="0">
              <a:latin typeface="Arial" panose="020B0604020202020204" pitchFamily="34" charset="0"/>
              <a:cs typeface="Arial" panose="020B0604020202020204" pitchFamily="34" charset="0"/>
            </a:endParaRPr>
          </a:p>
          <a:p>
            <a:pPr marL="342900" indent="-342900">
              <a:buClr>
                <a:schemeClr val="accent6">
                  <a:lumMod val="50000"/>
                </a:schemeClr>
              </a:buClr>
              <a:buFont typeface="Wingdings 3" panose="05040102010807070707" pitchFamily="18" charset="2"/>
              <a:buChar char=""/>
            </a:pPr>
            <a:r>
              <a:rPr lang="en-US" dirty="0">
                <a:latin typeface="Arial" panose="020B0604020202020204" pitchFamily="34" charset="0"/>
                <a:cs typeface="Arial" panose="020B0604020202020204" pitchFamily="34" charset="0"/>
              </a:rPr>
              <a:t>DVD-RAM uses a very different technology to CDs and DVDs. They have </a:t>
            </a:r>
            <a:r>
              <a:rPr lang="en-US" dirty="0" smtClean="0">
                <a:latin typeface="Arial" panose="020B0604020202020204" pitchFamily="34" charset="0"/>
                <a:cs typeface="Arial" panose="020B0604020202020204" pitchFamily="34" charset="0"/>
              </a:rPr>
              <a:t>the following </a:t>
            </a:r>
            <a:r>
              <a:rPr lang="en-US" dirty="0">
                <a:latin typeface="Arial" panose="020B0604020202020204" pitchFamily="34" charset="0"/>
                <a:cs typeface="Arial" panose="020B0604020202020204" pitchFamily="34" charset="0"/>
              </a:rPr>
              <a:t>features:</a:t>
            </a:r>
          </a:p>
          <a:p>
            <a:pPr marL="715963"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instead </a:t>
            </a:r>
            <a:r>
              <a:rPr lang="en-US" dirty="0">
                <a:latin typeface="Arial" panose="020B0604020202020204" pitchFamily="34" charset="0"/>
                <a:cs typeface="Arial" panose="020B0604020202020204" pitchFamily="34" charset="0"/>
              </a:rPr>
              <a:t>of a single, spiral track, they use a number of concentric tracks</a:t>
            </a:r>
          </a:p>
          <a:p>
            <a:pPr marL="715963"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 </a:t>
            </a:r>
            <a:r>
              <a:rPr lang="en-US" dirty="0">
                <a:latin typeface="Arial" panose="020B0604020202020204" pitchFamily="34" charset="0"/>
                <a:cs typeface="Arial" panose="020B0604020202020204" pitchFamily="34" charset="0"/>
              </a:rPr>
              <a:t>use of concentric tracks allows simultaneous read and write operations </a:t>
            </a:r>
            <a:r>
              <a:rPr lang="en-US" dirty="0" smtClean="0">
                <a:latin typeface="Arial" panose="020B0604020202020204" pitchFamily="34" charset="0"/>
                <a:cs typeface="Arial" panose="020B0604020202020204" pitchFamily="34" charset="0"/>
              </a:rPr>
              <a:t>to take </a:t>
            </a:r>
            <a:r>
              <a:rPr lang="en-US" dirty="0">
                <a:latin typeface="Arial" panose="020B0604020202020204" pitchFamily="34" charset="0"/>
                <a:cs typeface="Arial" panose="020B0604020202020204" pitchFamily="34" charset="0"/>
              </a:rPr>
              <a:t>place</a:t>
            </a:r>
          </a:p>
          <a:p>
            <a:pPr marL="715963"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they </a:t>
            </a:r>
            <a:r>
              <a:rPr lang="en-US" dirty="0">
                <a:latin typeface="Arial" panose="020B0604020202020204" pitchFamily="34" charset="0"/>
                <a:cs typeface="Arial" panose="020B0604020202020204" pitchFamily="34" charset="0"/>
              </a:rPr>
              <a:t>allow numerous read and write operations (up to 100000 times) </a:t>
            </a:r>
            <a:r>
              <a:rPr lang="en-US" dirty="0" smtClean="0">
                <a:latin typeface="Arial" panose="020B0604020202020204" pitchFamily="34" charset="0"/>
                <a:cs typeface="Arial" panose="020B0604020202020204" pitchFamily="34" charset="0"/>
              </a:rPr>
              <a:t>and have </a:t>
            </a:r>
            <a:r>
              <a:rPr lang="en-US" dirty="0">
                <a:latin typeface="Arial" panose="020B0604020202020204" pitchFamily="34" charset="0"/>
                <a:cs typeface="Arial" panose="020B0604020202020204" pitchFamily="34" charset="0"/>
              </a:rPr>
              <a:t>great longevity (over 30 years), which makes them ideal for archiving</a:t>
            </a:r>
          </a:p>
          <a:p>
            <a:pPr marL="715963"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DVD-RAMs </a:t>
            </a:r>
            <a:r>
              <a:rPr lang="en-US" dirty="0">
                <a:latin typeface="Arial" panose="020B0604020202020204" pitchFamily="34" charset="0"/>
                <a:cs typeface="Arial" panose="020B0604020202020204" pitchFamily="34" charset="0"/>
              </a:rPr>
              <a:t>can be written to and read from many times.</a:t>
            </a:r>
          </a:p>
          <a:p>
            <a:pPr marL="342900" indent="-342900">
              <a:buClr>
                <a:schemeClr val="accent6">
                  <a:lumMod val="50000"/>
                </a:schemeClr>
              </a:buClr>
              <a:buFont typeface="Wingdings 3" panose="05040102010807070707" pitchFamily="18" charset="2"/>
              <a:buChar char=""/>
            </a:pPr>
            <a:r>
              <a:rPr lang="en-US" dirty="0">
                <a:latin typeface="Arial" panose="020B0604020202020204" pitchFamily="34" charset="0"/>
                <a:cs typeface="Arial" panose="020B0604020202020204" pitchFamily="34" charset="0"/>
              </a:rPr>
              <a:t>The recording layer is made from a similar phase-changing material as used </a:t>
            </a:r>
            <a:r>
              <a:rPr lang="en-US" dirty="0" smtClean="0">
                <a:latin typeface="Arial" panose="020B0604020202020204" pitchFamily="34" charset="0"/>
                <a:cs typeface="Arial" panose="020B0604020202020204" pitchFamily="34" charset="0"/>
              </a:rPr>
              <a:t>in RW </a:t>
            </a:r>
            <a:r>
              <a:rPr lang="en-US" dirty="0">
                <a:latin typeface="Arial" panose="020B0604020202020204" pitchFamily="34" charset="0"/>
                <a:cs typeface="Arial" panose="020B0604020202020204" pitchFamily="34" charset="0"/>
              </a:rPr>
              <a:t>technology. When writing, a laser heats the phase-changing alloy on the </a:t>
            </a:r>
            <a:r>
              <a:rPr lang="en-US" dirty="0" smtClean="0">
                <a:latin typeface="Arial" panose="020B0604020202020204" pitchFamily="34" charset="0"/>
                <a:cs typeface="Arial" panose="020B0604020202020204" pitchFamily="34" charset="0"/>
              </a:rPr>
              <a:t>disk to </a:t>
            </a:r>
            <a:r>
              <a:rPr lang="en-US" dirty="0">
                <a:latin typeface="Arial" panose="020B0604020202020204" pitchFamily="34" charset="0"/>
                <a:cs typeface="Arial" panose="020B0604020202020204" pitchFamily="34" charset="0"/>
              </a:rPr>
              <a:t>about 500 °C to 700 °C changing the reflective properties from shiny to </a:t>
            </a:r>
            <a:r>
              <a:rPr lang="en-US" dirty="0" smtClean="0">
                <a:latin typeface="Arial" panose="020B0604020202020204" pitchFamily="34" charset="0"/>
                <a:cs typeface="Arial" panose="020B0604020202020204" pitchFamily="34" charset="0"/>
              </a:rPr>
              <a:t>dull (i.e</a:t>
            </a:r>
            <a:r>
              <a:rPr lang="en-US" dirty="0">
                <a:latin typeface="Arial" panose="020B0604020202020204" pitchFamily="34" charset="0"/>
                <a:cs typeface="Arial" panose="020B0604020202020204" pitchFamily="34" charset="0"/>
              </a:rPr>
              <a:t>. pits). </a:t>
            </a:r>
            <a:endParaRPr lang="en-US" dirty="0" smtClean="0">
              <a:latin typeface="Arial" panose="020B0604020202020204" pitchFamily="34" charset="0"/>
              <a:cs typeface="Arial" panose="020B0604020202020204" pitchFamily="34" charset="0"/>
            </a:endParaRPr>
          </a:p>
          <a:p>
            <a:pPr marL="342900" indent="-342900">
              <a:buClr>
                <a:schemeClr val="accent6">
                  <a:lumMod val="50000"/>
                </a:schemeClr>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If </a:t>
            </a:r>
            <a:r>
              <a:rPr lang="en-US" dirty="0">
                <a:latin typeface="Arial" panose="020B0604020202020204" pitchFamily="34" charset="0"/>
                <a:cs typeface="Arial" panose="020B0604020202020204" pitchFamily="34" charset="0"/>
              </a:rPr>
              <a:t>the disk needs to be erased, a laser heats the surface to :about 200 °</a:t>
            </a:r>
            <a:r>
              <a:rPr lang="en-US" dirty="0" smtClean="0">
                <a:latin typeface="Arial" panose="020B0604020202020204" pitchFamily="34" charset="0"/>
                <a:cs typeface="Arial" panose="020B0604020202020204" pitchFamily="34" charset="0"/>
              </a:rPr>
              <a:t>C to </a:t>
            </a:r>
            <a:r>
              <a:rPr lang="en-US" dirty="0">
                <a:latin typeface="Arial" panose="020B0604020202020204" pitchFamily="34" charset="0"/>
                <a:cs typeface="Arial" panose="020B0604020202020204" pitchFamily="34" charset="0"/>
              </a:rPr>
              <a:t>return the disk to its original shiny state. A low-power laser is used to read </a:t>
            </a:r>
            <a:r>
              <a:rPr lang="en-US" dirty="0" smtClean="0">
                <a:latin typeface="Arial" panose="020B0604020202020204" pitchFamily="34" charset="0"/>
                <a:cs typeface="Arial" panose="020B0604020202020204" pitchFamily="34" charset="0"/>
              </a:rPr>
              <a:t>the written </a:t>
            </a:r>
            <a:r>
              <a:rPr lang="en-US" dirty="0">
                <a:latin typeface="Arial" panose="020B0604020202020204" pitchFamily="34" charset="0"/>
                <a:cs typeface="Arial" panose="020B0604020202020204" pitchFamily="34" charset="0"/>
              </a:rPr>
              <a:t>marks on the surface. The shiny and dull marks ('pits') represent data </a:t>
            </a:r>
            <a:r>
              <a:rPr lang="en-US" dirty="0" smtClean="0">
                <a:latin typeface="Arial" panose="020B0604020202020204" pitchFamily="34" charset="0"/>
                <a:cs typeface="Arial" panose="020B0604020202020204" pitchFamily="34" charset="0"/>
              </a:rPr>
              <a:t>to a </a:t>
            </a:r>
            <a:r>
              <a:rPr lang="en-US" dirty="0">
                <a:latin typeface="Arial" panose="020B0604020202020204" pitchFamily="34" charset="0"/>
                <a:cs typeface="Arial" panose="020B0604020202020204" pitchFamily="34" charset="0"/>
              </a:rPr>
              <a:t>computer where they are interpreted.</a:t>
            </a:r>
          </a:p>
        </p:txBody>
      </p:sp>
      <p:pic>
        <p:nvPicPr>
          <p:cNvPr id="13314" name="Picture 2" descr="Image result for dvd ram"/>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80312" y="1196752"/>
            <a:ext cx="1440160" cy="1594463"/>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a:hlinkClick r:id="rId7" action="ppaction://hlinkfile"/>
          </p:cNvPr>
          <p:cNvSpPr/>
          <p:nvPr/>
        </p:nvSpPr>
        <p:spPr>
          <a:xfrm>
            <a:off x="7488324" y="3933056"/>
            <a:ext cx="1224136"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dirty="0" smtClean="0">
                <a:solidFill>
                  <a:schemeClr val="tx1"/>
                </a:solidFill>
                <a:latin typeface="Arial" panose="020B0604020202020204" pitchFamily="34" charset="0"/>
                <a:cs typeface="Arial" panose="020B0604020202020204" pitchFamily="34" charset="0"/>
              </a:rPr>
              <a:t>Click Here</a:t>
            </a:r>
            <a:endParaRPr lang="en-GB" dirty="0">
              <a:solidFill>
                <a:schemeClr val="tx1"/>
              </a:solidFill>
              <a:latin typeface="Arial" panose="020B0604020202020204" pitchFamily="34" charset="0"/>
              <a:cs typeface="Arial" panose="020B0604020202020204" pitchFamily="34" charset="0"/>
            </a:endParaRPr>
          </a:p>
        </p:txBody>
      </p:sp>
      <p:pic>
        <p:nvPicPr>
          <p:cNvPr id="2" name="3.3.2 - RAM Driv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380312" y="2953072"/>
            <a:ext cx="1440160" cy="809458"/>
          </a:xfrm>
          <a:prstGeom prst="rect">
            <a:avLst/>
          </a:prstGeom>
        </p:spPr>
      </p:pic>
      <p:pic>
        <p:nvPicPr>
          <p:cNvPr id="13316" name="Picture 4" descr="Image result for how a dvd ram works"/>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80312" y="4463622"/>
            <a:ext cx="1440160" cy="781587"/>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mage result for how a dvd ram works"/>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7380312" y="5374222"/>
            <a:ext cx="1440160" cy="1223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69614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52</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632311"/>
          </a:xfrm>
          <a:prstGeom prst="rect">
            <a:avLst/>
          </a:prstGeom>
        </p:spPr>
        <p:txBody>
          <a:bodyPr wrap="square">
            <a:spAutoFit/>
          </a:bodyPr>
          <a:lstStyle/>
          <a:p>
            <a:pPr>
              <a:buClr>
                <a:schemeClr val="accent6">
                  <a:lumMod val="50000"/>
                </a:schemeClr>
              </a:buClr>
            </a:pPr>
            <a:r>
              <a:rPr lang="en-US" b="1" dirty="0">
                <a:latin typeface="Arial" panose="020B0604020202020204" pitchFamily="34" charset="0"/>
                <a:cs typeface="Arial" panose="020B0604020202020204" pitchFamily="34" charset="0"/>
              </a:rPr>
              <a:t>Uses</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In </a:t>
            </a:r>
            <a:r>
              <a:rPr lang="en-US" dirty="0">
                <a:latin typeface="Arial" panose="020B0604020202020204" pitchFamily="34" charset="0"/>
                <a:cs typeface="Arial" panose="020B0604020202020204" pitchFamily="34" charset="0"/>
              </a:rPr>
              <a:t>recording devices such as satellite receivers to </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allow simultaneous recording </a:t>
            </a:r>
            <a:r>
              <a:rPr lang="en-US" dirty="0">
                <a:latin typeface="Arial" panose="020B0604020202020204" pitchFamily="34" charset="0"/>
                <a:cs typeface="Arial" panose="020B0604020202020204" pitchFamily="34" charset="0"/>
              </a:rPr>
              <a:t>and playback.</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Used </a:t>
            </a:r>
            <a:r>
              <a:rPr lang="en-US" dirty="0">
                <a:latin typeface="Arial" panose="020B0604020202020204" pitchFamily="34" charset="0"/>
                <a:cs typeface="Arial" panose="020B0604020202020204" pitchFamily="34" charset="0"/>
              </a:rPr>
              <a:t>in camcorders to store movies.</a:t>
            </a:r>
          </a:p>
          <a:p>
            <a:pPr>
              <a:buClr>
                <a:schemeClr val="accent6">
                  <a:lumMod val="50000"/>
                </a:schemeClr>
              </a:buClr>
            </a:pPr>
            <a:r>
              <a:rPr lang="en-US" b="1" dirty="0">
                <a:latin typeface="Arial" panose="020B0604020202020204" pitchFamily="34" charset="0"/>
                <a:cs typeface="Arial" panose="020B0604020202020204" pitchFamily="34" charset="0"/>
              </a:rPr>
              <a:t>Advantages</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They </a:t>
            </a:r>
            <a:r>
              <a:rPr lang="en-US" dirty="0">
                <a:latin typeface="Arial" panose="020B0604020202020204" pitchFamily="34" charset="0"/>
                <a:cs typeface="Arial" panose="020B0604020202020204" pitchFamily="34" charset="0"/>
              </a:rPr>
              <a:t>have a long life (estimated 30 years minimum life).</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It </a:t>
            </a:r>
            <a:r>
              <a:rPr lang="en-US" dirty="0">
                <a:latin typeface="Arial" panose="020B0604020202020204" pitchFamily="34" charset="0"/>
                <a:cs typeface="Arial" panose="020B0604020202020204" pitchFamily="34" charset="0"/>
              </a:rPr>
              <a:t>is possible to do a rewrite operation over </a:t>
            </a:r>
            <a:r>
              <a:rPr lang="en-US" dirty="0" smtClean="0">
                <a:latin typeface="Arial" panose="020B0604020202020204" pitchFamily="34" charset="0"/>
                <a:cs typeface="Arial" panose="020B0604020202020204" pitchFamily="34" charset="0"/>
              </a:rPr>
              <a:t>100,000 </a:t>
            </a:r>
            <a:r>
              <a:rPr lang="en-US" dirty="0">
                <a:latin typeface="Arial" panose="020B0604020202020204" pitchFamily="34" charset="0"/>
                <a:cs typeface="Arial" panose="020B0604020202020204" pitchFamily="34" charset="0"/>
              </a:rPr>
              <a:t>times (compare this </a:t>
            </a:r>
            <a:r>
              <a:rPr lang="en-US" dirty="0" smtClean="0">
                <a:latin typeface="Arial" panose="020B0604020202020204" pitchFamily="34" charset="0"/>
                <a:cs typeface="Arial" panose="020B0604020202020204" pitchFamily="34" charset="0"/>
              </a:rPr>
              <a:t>to the </a:t>
            </a:r>
            <a:r>
              <a:rPr lang="en-US" dirty="0">
                <a:latin typeface="Arial" panose="020B0604020202020204" pitchFamily="34" charset="0"/>
                <a:cs typeface="Arial" panose="020B0604020202020204" pitchFamily="34" charset="0"/>
              </a:rPr>
              <a:t>RW format, which only allows about </a:t>
            </a:r>
            <a:r>
              <a:rPr lang="en-US" dirty="0" smtClean="0">
                <a:latin typeface="Arial" panose="020B0604020202020204" pitchFamily="34" charset="0"/>
                <a:cs typeface="Arial" panose="020B0604020202020204" pitchFamily="34" charset="0"/>
              </a:rPr>
              <a:t>1000 </a:t>
            </a:r>
            <a:r>
              <a:rPr lang="en-US" dirty="0">
                <a:latin typeface="Arial" panose="020B0604020202020204" pitchFamily="34" charset="0"/>
                <a:cs typeface="Arial" panose="020B0604020202020204" pitchFamily="34" charset="0"/>
              </a:rPr>
              <a:t>rewrites).</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Writing </a:t>
            </a:r>
            <a:r>
              <a:rPr lang="en-US" dirty="0">
                <a:latin typeface="Arial" panose="020B0604020202020204" pitchFamily="34" charset="0"/>
                <a:cs typeface="Arial" panose="020B0604020202020204" pitchFamily="34" charset="0"/>
              </a:rPr>
              <a:t>on DVD-RAMs is very reliable - they have in-built </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verification software</a:t>
            </a:r>
            <a:r>
              <a:rPr lang="en-US" dirty="0">
                <a:latin typeface="Arial" panose="020B0604020202020204" pitchFamily="34" charset="0"/>
                <a:cs typeface="Arial" panose="020B0604020202020204" pitchFamily="34" charset="0"/>
              </a:rPr>
              <a:t>, so the accuracy of the data is ensured.</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Very </a:t>
            </a:r>
            <a:r>
              <a:rPr lang="en-US" dirty="0">
                <a:latin typeface="Arial" panose="020B0604020202020204" pitchFamily="34" charset="0"/>
                <a:cs typeface="Arial" panose="020B0604020202020204" pitchFamily="34" charset="0"/>
              </a:rPr>
              <a:t>fast access if the files are fairly small.</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No </a:t>
            </a:r>
            <a:r>
              <a:rPr lang="en-US" dirty="0">
                <a:latin typeface="Arial" panose="020B0604020202020204" pitchFamily="34" charset="0"/>
                <a:cs typeface="Arial" panose="020B0604020202020204" pitchFamily="34" charset="0"/>
              </a:rPr>
              <a:t>need to </a:t>
            </a:r>
            <a:r>
              <a:rPr lang="en-US" dirty="0" err="1">
                <a:latin typeface="Arial" panose="020B0604020202020204" pitchFamily="34" charset="0"/>
                <a:cs typeface="Arial" panose="020B0604020202020204" pitchFamily="34" charset="0"/>
              </a:rPr>
              <a:t>finalise</a:t>
            </a:r>
            <a:r>
              <a:rPr lang="en-US" dirty="0">
                <a:latin typeface="Arial" panose="020B0604020202020204" pitchFamily="34" charset="0"/>
                <a:cs typeface="Arial" panose="020B0604020202020204" pitchFamily="34" charset="0"/>
              </a:rPr>
              <a:t> the disk.</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Very </a:t>
            </a:r>
            <a:r>
              <a:rPr lang="en-US" dirty="0">
                <a:latin typeface="Arial" panose="020B0604020202020204" pitchFamily="34" charset="0"/>
                <a:cs typeface="Arial" panose="020B0604020202020204" pitchFamily="34" charset="0"/>
              </a:rPr>
              <a:t>large capacity (about 10 GB if double-sided format I is used).</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They </a:t>
            </a:r>
            <a:r>
              <a:rPr lang="en-US" dirty="0">
                <a:latin typeface="Arial" panose="020B0604020202020204" pitchFamily="34" charset="0"/>
                <a:cs typeface="Arial" panose="020B0604020202020204" pitchFamily="34" charset="0"/>
              </a:rPr>
              <a:t>offer the ability to read data at the same time as data is being </a:t>
            </a:r>
            <a:r>
              <a:rPr lang="en-US" dirty="0" smtClean="0">
                <a:latin typeface="Arial" panose="020B0604020202020204" pitchFamily="34" charset="0"/>
                <a:cs typeface="Arial" panose="020B0604020202020204" pitchFamily="34" charset="0"/>
              </a:rPr>
              <a:t>written</a:t>
            </a:r>
          </a:p>
          <a:p>
            <a:pPr>
              <a:buClr>
                <a:schemeClr val="accent6">
                  <a:lumMod val="50000"/>
                </a:schemeClr>
              </a:buClr>
            </a:pPr>
            <a:r>
              <a:rPr lang="en-US" b="1" dirty="0">
                <a:latin typeface="Arial" panose="020B0604020202020204" pitchFamily="34" charset="0"/>
                <a:cs typeface="Arial" panose="020B0604020202020204" pitchFamily="34" charset="0"/>
              </a:rPr>
              <a:t>Disadvantages</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Not </a:t>
            </a:r>
            <a:r>
              <a:rPr lang="en-US" dirty="0">
                <a:latin typeface="Arial" panose="020B0604020202020204" pitchFamily="34" charset="0"/>
                <a:cs typeface="Arial" panose="020B0604020202020204" pitchFamily="34" charset="0"/>
              </a:rPr>
              <a:t>as compatible as R or RW format; many systems won't recognise </a:t>
            </a:r>
            <a:r>
              <a:rPr lang="en-US" dirty="0" smtClean="0">
                <a:latin typeface="Arial" panose="020B0604020202020204" pitchFamily="34" charset="0"/>
                <a:cs typeface="Arial" panose="020B0604020202020204" pitchFamily="34" charset="0"/>
              </a:rPr>
              <a:t>the DVD-RAM </a:t>
            </a:r>
            <a:r>
              <a:rPr lang="en-US" dirty="0">
                <a:latin typeface="Arial" panose="020B0604020202020204" pitchFamily="34" charset="0"/>
                <a:cs typeface="Arial" panose="020B0604020202020204" pitchFamily="34" charset="0"/>
              </a:rPr>
              <a:t>format.</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Relatively </a:t>
            </a:r>
            <a:r>
              <a:rPr lang="en-US" dirty="0">
                <a:latin typeface="Arial" panose="020B0604020202020204" pitchFamily="34" charset="0"/>
                <a:cs typeface="Arial" panose="020B0604020202020204" pitchFamily="34" charset="0"/>
              </a:rPr>
              <a:t>expensive (about four times the cost of a DVD-RW disk).</a:t>
            </a:r>
          </a:p>
          <a:p>
            <a:pPr marL="342900" indent="-342900">
              <a:buClr>
                <a:schemeClr val="accent6">
                  <a:lumMod val="50000"/>
                </a:schemeClr>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They </a:t>
            </a:r>
            <a:r>
              <a:rPr lang="en-US" dirty="0">
                <a:latin typeface="Arial" panose="020B0604020202020204" pitchFamily="34" charset="0"/>
                <a:cs typeface="Arial" panose="020B0604020202020204" pitchFamily="34" charset="0"/>
              </a:rPr>
              <a:t>have been superseded by newer technologies such as solid </a:t>
            </a:r>
            <a:r>
              <a:rPr lang="en-US" dirty="0" smtClean="0">
                <a:latin typeface="Arial" panose="020B0604020202020204" pitchFamily="34" charset="0"/>
                <a:cs typeface="Arial" panose="020B0604020202020204" pitchFamily="34" charset="0"/>
              </a:rPr>
              <a:t>state memories</a:t>
            </a:r>
            <a:r>
              <a:rPr lang="en-US" dirty="0">
                <a:latin typeface="Arial" panose="020B0604020202020204" pitchFamily="34" charset="0"/>
                <a:cs typeface="Arial" panose="020B0604020202020204" pitchFamily="34" charset="0"/>
              </a:rPr>
              <a:t>.</a:t>
            </a:r>
          </a:p>
        </p:txBody>
      </p:sp>
      <p:sp>
        <p:nvSpPr>
          <p:cNvPr id="10" name="Rounded Rectangle 9">
            <a:hlinkClick r:id="rId6" action="ppaction://hlinkfile"/>
          </p:cNvPr>
          <p:cNvSpPr/>
          <p:nvPr/>
        </p:nvSpPr>
        <p:spPr>
          <a:xfrm>
            <a:off x="7596336" y="4293096"/>
            <a:ext cx="1224136"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dirty="0" smtClean="0">
                <a:solidFill>
                  <a:schemeClr val="tx1"/>
                </a:solidFill>
                <a:latin typeface="Arial" panose="020B0604020202020204" pitchFamily="34" charset="0"/>
                <a:cs typeface="Arial" panose="020B0604020202020204" pitchFamily="34" charset="0"/>
              </a:rPr>
              <a:t>Click Here</a:t>
            </a:r>
            <a:endParaRPr lang="en-GB" dirty="0">
              <a:solidFill>
                <a:schemeClr val="tx1"/>
              </a:solidFill>
              <a:latin typeface="Arial" panose="020B0604020202020204" pitchFamily="34" charset="0"/>
              <a:cs typeface="Arial" panose="020B0604020202020204" pitchFamily="34" charset="0"/>
            </a:endParaRPr>
          </a:p>
        </p:txBody>
      </p:sp>
      <p:pic>
        <p:nvPicPr>
          <p:cNvPr id="11" name="3.3.2 - RAM Driv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76256" y="3140968"/>
            <a:ext cx="1944216" cy="1092768"/>
          </a:xfrm>
          <a:prstGeom prst="rect">
            <a:avLst/>
          </a:prstGeom>
        </p:spPr>
      </p:pic>
      <p:pic>
        <p:nvPicPr>
          <p:cNvPr id="12" name="Picture 4" descr="Image result for how a dvd ram work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00192" y="1124744"/>
            <a:ext cx="2520280" cy="1367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82200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53</a:t>
            </a:r>
            <a:endParaRPr lang="en-GB" b="1" dirty="0">
              <a:latin typeface="Arial" panose="020B0604020202020204" pitchFamily="34" charset="0"/>
              <a:cs typeface="Arial" panose="020B0604020202020204" pitchFamily="34" charset="0"/>
            </a:endParaRPr>
          </a:p>
        </p:txBody>
      </p:sp>
      <p:pic>
        <p:nvPicPr>
          <p:cNvPr id="15362" name="Picture 2" descr="Image result for how a dvd ram work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23528" y="1196751"/>
            <a:ext cx="8496944" cy="5328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3748191"/>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53</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355312"/>
          </a:xfrm>
          <a:prstGeom prst="rect">
            <a:avLst/>
          </a:prstGeom>
        </p:spPr>
        <p:txBody>
          <a:bodyPr wrap="square">
            <a:spAutoFit/>
          </a:bodyPr>
          <a:lstStyle/>
          <a:p>
            <a:pPr>
              <a:buClr>
                <a:schemeClr val="accent6">
                  <a:lumMod val="50000"/>
                </a:schemeClr>
              </a:buClr>
            </a:pPr>
            <a:r>
              <a:rPr lang="en-US" sz="1900" b="1" dirty="0">
                <a:latin typeface="Arial" panose="020B0604020202020204" pitchFamily="34" charset="0"/>
                <a:cs typeface="Arial" panose="020B0604020202020204" pitchFamily="34" charset="0"/>
              </a:rPr>
              <a:t>Blu-ray discs</a:t>
            </a:r>
          </a:p>
          <a:p>
            <a:pPr marL="274638" indent="-274638">
              <a:buClr>
                <a:schemeClr val="accent6">
                  <a:lumMod val="50000"/>
                </a:schemeClr>
              </a:buClr>
              <a:buFont typeface="Wingdings 3" panose="05040102010807070707" pitchFamily="18" charset="2"/>
              <a:buChar char=""/>
            </a:pPr>
            <a:r>
              <a:rPr lang="en-US" sz="1900" b="1" dirty="0" smtClean="0">
                <a:solidFill>
                  <a:srgbClr val="FF0000"/>
                </a:solidFill>
                <a:latin typeface="Arial" panose="020B0604020202020204" pitchFamily="34" charset="0"/>
                <a:cs typeface="Arial" panose="020B0604020202020204" pitchFamily="34" charset="0"/>
              </a:rPr>
              <a:t>Blu-ray </a:t>
            </a:r>
            <a:r>
              <a:rPr lang="en-US" sz="1900" b="1" dirty="0">
                <a:solidFill>
                  <a:srgbClr val="FF0000"/>
                </a:solidFill>
                <a:latin typeface="Arial" panose="020B0604020202020204" pitchFamily="34" charset="0"/>
                <a:cs typeface="Arial" panose="020B0604020202020204" pitchFamily="34" charset="0"/>
              </a:rPr>
              <a:t>discs</a:t>
            </a:r>
            <a:r>
              <a:rPr lang="en-US" sz="1900" dirty="0">
                <a:latin typeface="Arial" panose="020B0604020202020204" pitchFamily="34" charset="0"/>
                <a:cs typeface="Arial" panose="020B0604020202020204" pitchFamily="34" charset="0"/>
              </a:rPr>
              <a:t> are another example of optical storage </a:t>
            </a:r>
            <a:r>
              <a:rPr lang="en-US" sz="1900" dirty="0" smtClean="0">
                <a:latin typeface="Arial" panose="020B0604020202020204" pitchFamily="34" charset="0"/>
                <a:cs typeface="Arial" panose="020B0604020202020204" pitchFamily="34" charset="0"/>
              </a:rPr>
              <a:t>media. However</a:t>
            </a:r>
            <a:r>
              <a:rPr lang="en-US" sz="1900" dirty="0">
                <a:latin typeface="Arial" panose="020B0604020202020204" pitchFamily="34" charset="0"/>
                <a:cs typeface="Arial" panose="020B0604020202020204" pitchFamily="34" charset="0"/>
              </a:rPr>
              <a:t>, they are </a:t>
            </a:r>
            <a:r>
              <a:rPr lang="en-US" sz="1900" dirty="0" smtClean="0">
                <a:latin typeface="Arial" panose="020B0604020202020204" pitchFamily="34" charset="0"/>
                <a:cs typeface="Arial" panose="020B0604020202020204" pitchFamily="34" charset="0"/>
              </a:rPr>
              <a:t>fundamentally </a:t>
            </a:r>
            <a:r>
              <a:rPr lang="en-US" sz="1900" dirty="0">
                <a:latin typeface="Arial" panose="020B0604020202020204" pitchFamily="34" charset="0"/>
                <a:cs typeface="Arial" panose="020B0604020202020204" pitchFamily="34" charset="0"/>
              </a:rPr>
              <a:t>different to DVDs in </a:t>
            </a:r>
            <a:r>
              <a:rPr lang="en-US" sz="1900" dirty="0" smtClean="0">
                <a:latin typeface="Arial" panose="020B0604020202020204" pitchFamily="34" charset="0"/>
                <a:cs typeface="Arial" panose="020B0604020202020204" pitchFamily="34" charset="0"/>
              </a:rPr>
              <a:t>their construction </a:t>
            </a:r>
            <a:r>
              <a:rPr lang="en-US" sz="1900" dirty="0">
                <a:latin typeface="Arial" panose="020B0604020202020204" pitchFamily="34" charset="0"/>
                <a:cs typeface="Arial" panose="020B0604020202020204" pitchFamily="34" charset="0"/>
              </a:rPr>
              <a:t>and in the way they carry out read-write operations.</a:t>
            </a:r>
          </a:p>
          <a:p>
            <a:pPr marL="274638" indent="-274638">
              <a:buClr>
                <a:schemeClr val="accent6">
                  <a:lumMod val="50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The main differences are:</a:t>
            </a:r>
          </a:p>
          <a:p>
            <a:pPr marL="625475" indent="-2857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blue laser, rather than a red laser, is used to carry out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read and </a:t>
            </a:r>
            <a:r>
              <a:rPr lang="en-US" sz="1900" dirty="0">
                <a:latin typeface="Arial" panose="020B0604020202020204" pitchFamily="34" charset="0"/>
                <a:cs typeface="Arial" panose="020B0604020202020204" pitchFamily="34" charset="0"/>
              </a:rPr>
              <a:t>write operations; the wavelength of blue light is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only 405 nanometers </a:t>
            </a:r>
            <a:r>
              <a:rPr lang="en-US" sz="1900" dirty="0">
                <a:latin typeface="Arial" panose="020B0604020202020204" pitchFamily="34" charset="0"/>
                <a:cs typeface="Arial" panose="020B0604020202020204" pitchFamily="34" charset="0"/>
              </a:rPr>
              <a:t>(compared to 650 </a:t>
            </a:r>
            <a:r>
              <a:rPr lang="en-US" sz="1900" dirty="0" smtClean="0">
                <a:latin typeface="Arial" panose="020B0604020202020204" pitchFamily="34" charset="0"/>
                <a:cs typeface="Arial" panose="020B0604020202020204" pitchFamily="34" charset="0"/>
              </a:rPr>
              <a:t>nanometers </a:t>
            </a:r>
            <a:r>
              <a:rPr lang="en-US" sz="1900" dirty="0">
                <a:latin typeface="Arial" panose="020B0604020202020204" pitchFamily="34" charset="0"/>
                <a:cs typeface="Arial" panose="020B0604020202020204" pitchFamily="34" charset="0"/>
              </a:rPr>
              <a:t>for red light)</a:t>
            </a:r>
          </a:p>
          <a:p>
            <a:pPr marL="625475" indent="-2857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using </a:t>
            </a:r>
            <a:r>
              <a:rPr lang="en-US" sz="1900" dirty="0">
                <a:latin typeface="Arial" panose="020B0604020202020204" pitchFamily="34" charset="0"/>
                <a:cs typeface="Arial" panose="020B0604020202020204" pitchFamily="34" charset="0"/>
              </a:rPr>
              <a:t>blue laser light means that the 'pits' and 'bumps' can </a:t>
            </a:r>
            <a:r>
              <a:rPr lang="en-US" sz="1900" dirty="0" smtClean="0">
                <a:latin typeface="Arial" panose="020B0604020202020204" pitchFamily="34" charset="0"/>
                <a:cs typeface="Arial" panose="020B0604020202020204" pitchFamily="34" charset="0"/>
              </a:rPr>
              <a:t>be much </a:t>
            </a:r>
            <a:r>
              <a:rPr lang="en-US" sz="1900" dirty="0">
                <a:latin typeface="Arial" panose="020B0604020202020204" pitchFamily="34" charset="0"/>
                <a:cs typeface="Arial" panose="020B0604020202020204" pitchFamily="34" charset="0"/>
              </a:rPr>
              <a:t>smaller; consequently, Blu-ray can store up to five </a:t>
            </a:r>
            <a:r>
              <a:rPr lang="en-US" sz="1900" dirty="0" smtClean="0">
                <a:latin typeface="Arial" panose="020B0604020202020204" pitchFamily="34" charset="0"/>
                <a:cs typeface="Arial" panose="020B0604020202020204" pitchFamily="34" charset="0"/>
              </a:rPr>
              <a:t>times more </a:t>
            </a:r>
            <a:r>
              <a:rPr lang="en-US" sz="1900" dirty="0">
                <a:latin typeface="Arial" panose="020B0604020202020204" pitchFamily="34" charset="0"/>
                <a:cs typeface="Arial" panose="020B0604020202020204" pitchFamily="34" charset="0"/>
              </a:rPr>
              <a:t>data than a normal </a:t>
            </a:r>
            <a:r>
              <a:rPr lang="en-US" sz="1900" dirty="0" smtClean="0">
                <a:latin typeface="Arial" panose="020B0604020202020204" pitchFamily="34" charset="0"/>
                <a:cs typeface="Arial" panose="020B0604020202020204" pitchFamily="34" charset="0"/>
              </a:rPr>
              <a:t>DVD.</a:t>
            </a:r>
            <a:endParaRPr lang="en-US" sz="1900" dirty="0">
              <a:latin typeface="Arial" panose="020B0604020202020204" pitchFamily="34" charset="0"/>
              <a:cs typeface="Arial" panose="020B0604020202020204" pitchFamily="34" charset="0"/>
            </a:endParaRPr>
          </a:p>
          <a:p>
            <a:pPr marL="625475" indent="-2857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Blu-ray </a:t>
            </a:r>
            <a:r>
              <a:rPr lang="en-US" sz="1900" dirty="0">
                <a:latin typeface="Arial" panose="020B0604020202020204" pitchFamily="34" charset="0"/>
                <a:cs typeface="Arial" panose="020B0604020202020204" pitchFamily="34" charset="0"/>
              </a:rPr>
              <a:t>uses a single 1.1 mm-thick polycarbonate disk; normal DVDs use </a:t>
            </a:r>
            <a:r>
              <a:rPr lang="en-US" sz="1900" dirty="0" smtClean="0">
                <a:latin typeface="Arial" panose="020B0604020202020204" pitchFamily="34" charset="0"/>
                <a:cs typeface="Arial" panose="020B0604020202020204" pitchFamily="34" charset="0"/>
              </a:rPr>
              <a:t>a sandwich </a:t>
            </a:r>
            <a:r>
              <a:rPr lang="en-US" sz="1900" dirty="0">
                <a:latin typeface="Arial" panose="020B0604020202020204" pitchFamily="34" charset="0"/>
                <a:cs typeface="Arial" panose="020B0604020202020204" pitchFamily="34" charset="0"/>
              </a:rPr>
              <a:t>of two 0.6mm tl1ick disks</a:t>
            </a:r>
          </a:p>
          <a:p>
            <a:pPr marL="625475" indent="-2857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using </a:t>
            </a:r>
            <a:r>
              <a:rPr lang="en-US" sz="1900" dirty="0">
                <a:latin typeface="Arial" panose="020B0604020202020204" pitchFamily="34" charset="0"/>
                <a:cs typeface="Arial" panose="020B0604020202020204" pitchFamily="34" charset="0"/>
              </a:rPr>
              <a:t>two sandwiched layers can cause birefringence (light is refracted </a:t>
            </a:r>
            <a:r>
              <a:rPr lang="en-US" sz="1900" dirty="0" smtClean="0">
                <a:latin typeface="Arial" panose="020B0604020202020204" pitchFamily="34" charset="0"/>
                <a:cs typeface="Arial" panose="020B0604020202020204" pitchFamily="34" charset="0"/>
              </a:rPr>
              <a:t>into two </a:t>
            </a:r>
            <a:r>
              <a:rPr lang="en-US" sz="1900" dirty="0">
                <a:latin typeface="Arial" panose="020B0604020202020204" pitchFamily="34" charset="0"/>
                <a:cs typeface="Arial" panose="020B0604020202020204" pitchFamily="34" charset="0"/>
              </a:rPr>
              <a:t>separate beams causing reading errors); because Blu-ray uses only </a:t>
            </a:r>
            <a:r>
              <a:rPr lang="en-US" sz="1900" dirty="0" smtClean="0">
                <a:latin typeface="Arial" panose="020B0604020202020204" pitchFamily="34" charset="0"/>
                <a:cs typeface="Arial" panose="020B0604020202020204" pitchFamily="34" charset="0"/>
              </a:rPr>
              <a:t>one layer</a:t>
            </a:r>
            <a:r>
              <a:rPr lang="en-US" sz="1900" dirty="0">
                <a:latin typeface="Arial" panose="020B0604020202020204" pitchFamily="34" charset="0"/>
                <a:cs typeface="Arial" panose="020B0604020202020204" pitchFamily="34" charset="0"/>
              </a:rPr>
              <a:t>, the disks don't suffer from birefringence</a:t>
            </a:r>
          </a:p>
          <a:p>
            <a:pPr marL="625475" indent="-28575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Blu-ray </a:t>
            </a:r>
            <a:r>
              <a:rPr lang="en-US" sz="1900" dirty="0">
                <a:latin typeface="Arial" panose="020B0604020202020204" pitchFamily="34" charset="0"/>
                <a:cs typeface="Arial" panose="020B0604020202020204" pitchFamily="34" charset="0"/>
              </a:rPr>
              <a:t>discs automatically come with a secure encryption system, </a:t>
            </a:r>
            <a:r>
              <a:rPr lang="en-US" sz="1900" dirty="0" smtClean="0">
                <a:latin typeface="Arial" panose="020B0604020202020204" pitchFamily="34" charset="0"/>
                <a:cs typeface="Arial" panose="020B0604020202020204" pitchFamily="34" charset="0"/>
              </a:rPr>
              <a:t>which helps </a:t>
            </a:r>
            <a:r>
              <a:rPr lang="en-US" sz="1900" dirty="0">
                <a:latin typeface="Arial" panose="020B0604020202020204" pitchFamily="34" charset="0"/>
                <a:cs typeface="Arial" panose="020B0604020202020204" pitchFamily="34" charset="0"/>
              </a:rPr>
              <a:t>to prevent piracy and copyright infringement.</a:t>
            </a:r>
          </a:p>
        </p:txBody>
      </p:sp>
      <p:pic>
        <p:nvPicPr>
          <p:cNvPr id="17410" name="Picture 2" descr="Image result for blu r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2060848"/>
            <a:ext cx="1584176" cy="11406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1495481"/>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53</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355312"/>
          </a:xfrm>
          <a:prstGeom prst="rect">
            <a:avLst/>
          </a:prstGeom>
        </p:spPr>
        <p:txBody>
          <a:bodyPr wrap="square">
            <a:spAutoFit/>
          </a:bodyPr>
          <a:lstStyle/>
          <a:p>
            <a:pPr>
              <a:buClr>
                <a:schemeClr val="accent6">
                  <a:lumMod val="50000"/>
                </a:schemeClr>
              </a:buClr>
            </a:pPr>
            <a:r>
              <a:rPr lang="en-US" sz="1900" b="1" dirty="0">
                <a:latin typeface="Arial" panose="020B0604020202020204" pitchFamily="34" charset="0"/>
                <a:cs typeface="Arial" panose="020B0604020202020204" pitchFamily="34" charset="0"/>
              </a:rPr>
              <a:t>Uses</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Home gaming consoles</a:t>
            </a:r>
            <a:r>
              <a:rPr lang="en-US" sz="1900" dirty="0">
                <a:latin typeface="Arial" panose="020B0604020202020204" pitchFamily="34" charset="0"/>
                <a:cs typeface="Arial" panose="020B0604020202020204" pitchFamily="34" charset="0"/>
              </a:rPr>
              <a:t>.</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Storing </a:t>
            </a:r>
            <a:r>
              <a:rPr lang="en-US" sz="1900" dirty="0">
                <a:latin typeface="Arial" panose="020B0604020202020204" pitchFamily="34" charset="0"/>
                <a:cs typeface="Arial" panose="020B0604020202020204" pitchFamily="34" charset="0"/>
              </a:rPr>
              <a:t>and playing back movies (one high-definition movie of two </a:t>
            </a:r>
            <a:r>
              <a:rPr lang="en-US" sz="1900" dirty="0" smtClean="0">
                <a:latin typeface="Arial" panose="020B0604020202020204" pitchFamily="34" charset="0"/>
                <a:cs typeface="Arial" panose="020B0604020202020204" pitchFamily="34" charset="0"/>
              </a:rPr>
              <a:t>hours duration </a:t>
            </a:r>
            <a:r>
              <a:rPr lang="en-US" sz="1900" dirty="0">
                <a:latin typeface="Arial" panose="020B0604020202020204" pitchFamily="34" charset="0"/>
                <a:cs typeface="Arial" panose="020B0604020202020204" pitchFamily="34" charset="0"/>
              </a:rPr>
              <a:t>uses up 25 GB of memory).</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PCs </a:t>
            </a:r>
            <a:r>
              <a:rPr lang="en-US" sz="1900" dirty="0">
                <a:latin typeface="Arial" panose="020B0604020202020204" pitchFamily="34" charset="0"/>
                <a:cs typeface="Arial" panose="020B0604020202020204" pitchFamily="34" charset="0"/>
              </a:rPr>
              <a:t>can use </a:t>
            </a:r>
            <a:r>
              <a:rPr lang="en-US" sz="1900" dirty="0" smtClean="0">
                <a:latin typeface="Arial" panose="020B0604020202020204" pitchFamily="34" charset="0"/>
                <a:cs typeface="Arial" panose="020B0604020202020204" pitchFamily="34" charset="0"/>
              </a:rPr>
              <a:t>this </a:t>
            </a:r>
            <a:r>
              <a:rPr lang="en-US" sz="1900" dirty="0">
                <a:latin typeface="Arial" panose="020B0604020202020204" pitchFamily="34" charset="0"/>
                <a:cs typeface="Arial" panose="020B0604020202020204" pitchFamily="34" charset="0"/>
              </a:rPr>
              <a:t>technology for data storage or backing up hard drives</a:t>
            </a:r>
            <a:r>
              <a:rPr lang="en-US" sz="1900" dirty="0" smtClean="0">
                <a:latin typeface="Arial" panose="020B0604020202020204" pitchFamily="34" charset="0"/>
                <a:cs typeface="Arial" panose="020B0604020202020204" pitchFamily="34" charset="0"/>
              </a:rPr>
              <a:t>.</a:t>
            </a:r>
          </a:p>
          <a:p>
            <a:pPr>
              <a:buClr>
                <a:schemeClr val="accent6">
                  <a:lumMod val="50000"/>
                </a:schemeClr>
              </a:buClr>
            </a:pPr>
            <a:r>
              <a:rPr lang="en-US" sz="1900" b="1" dirty="0">
                <a:latin typeface="Arial" panose="020B0604020202020204" pitchFamily="34" charset="0"/>
                <a:cs typeface="Arial" panose="020B0604020202020204" pitchFamily="34" charset="0"/>
              </a:rPr>
              <a:t>Advantages</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Very </a:t>
            </a:r>
            <a:r>
              <a:rPr lang="en-US" sz="1900" dirty="0">
                <a:latin typeface="Arial" panose="020B0604020202020204" pitchFamily="34" charset="0"/>
                <a:cs typeface="Arial" panose="020B0604020202020204" pitchFamily="34" charset="0"/>
              </a:rPr>
              <a:t>large storage capacity, therefore ideal for storing high-definition movies.</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Very </a:t>
            </a:r>
            <a:r>
              <a:rPr lang="en-US" sz="1900" dirty="0">
                <a:latin typeface="Arial" panose="020B0604020202020204" pitchFamily="34" charset="0"/>
                <a:cs typeface="Arial" panose="020B0604020202020204" pitchFamily="34" charset="0"/>
              </a:rPr>
              <a:t>fast data transfer rate.</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data access speed is also greater than with other optical media.</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Blu-ray </a:t>
            </a:r>
            <a:r>
              <a:rPr lang="en-US" sz="1900" dirty="0">
                <a:latin typeface="Arial" panose="020B0604020202020204" pitchFamily="34" charset="0"/>
                <a:cs typeface="Arial" panose="020B0604020202020204" pitchFamily="34" charset="0"/>
              </a:rPr>
              <a:t>discs automatically come with a secure encryption system, </a:t>
            </a:r>
            <a:r>
              <a:rPr lang="en-US" sz="1900" dirty="0" smtClean="0">
                <a:latin typeface="Arial" panose="020B0604020202020204" pitchFamily="34" charset="0"/>
                <a:cs typeface="Arial" panose="020B0604020202020204" pitchFamily="34" charset="0"/>
              </a:rPr>
              <a:t>which helps </a:t>
            </a:r>
            <a:r>
              <a:rPr lang="en-US" sz="1900" dirty="0">
                <a:latin typeface="Arial" panose="020B0604020202020204" pitchFamily="34" charset="0"/>
                <a:cs typeface="Arial" panose="020B0604020202020204" pitchFamily="34" charset="0"/>
              </a:rPr>
              <a:t>to prevent piracy and copyright infringement.</a:t>
            </a:r>
          </a:p>
          <a:p>
            <a:pPr>
              <a:buClr>
                <a:schemeClr val="accent6">
                  <a:lumMod val="50000"/>
                </a:schemeClr>
              </a:buClr>
            </a:pPr>
            <a:r>
              <a:rPr lang="en-US" sz="1900" b="1" dirty="0">
                <a:latin typeface="Arial" panose="020B0604020202020204" pitchFamily="34" charset="0"/>
                <a:cs typeface="Arial" panose="020B0604020202020204" pitchFamily="34" charset="0"/>
              </a:rPr>
              <a:t>Disadvantages</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Relatively </a:t>
            </a:r>
            <a:r>
              <a:rPr lang="en-US" sz="1900" dirty="0">
                <a:latin typeface="Arial" panose="020B0604020202020204" pitchFamily="34" charset="0"/>
                <a:cs typeface="Arial" panose="020B0604020202020204" pitchFamily="34" charset="0"/>
              </a:rPr>
              <a:t>expensive.</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Encryption </a:t>
            </a:r>
            <a:r>
              <a:rPr lang="en-US" sz="1900" dirty="0">
                <a:latin typeface="Arial" panose="020B0604020202020204" pitchFamily="34" charset="0"/>
                <a:cs typeface="Arial" panose="020B0604020202020204" pitchFamily="34" charset="0"/>
              </a:rPr>
              <a:t>problems (which are used to stop piracy) when used to </a:t>
            </a:r>
            <a:r>
              <a:rPr lang="en-US" sz="1900" dirty="0" smtClean="0">
                <a:latin typeface="Arial" panose="020B0604020202020204" pitchFamily="34" charset="0"/>
                <a:cs typeface="Arial" panose="020B0604020202020204" pitchFamily="34" charset="0"/>
              </a:rPr>
              <a:t>store video</a:t>
            </a:r>
            <a:r>
              <a:rPr lang="en-US" sz="1900" dirty="0">
                <a:latin typeface="Arial" panose="020B0604020202020204" pitchFamily="34" charset="0"/>
                <a:cs typeface="Arial" panose="020B0604020202020204" pitchFamily="34" charset="0"/>
              </a:rPr>
              <a:t>.</a:t>
            </a:r>
          </a:p>
          <a:p>
            <a:pPr marL="342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There </a:t>
            </a:r>
            <a:r>
              <a:rPr lang="en-US" sz="1900" dirty="0">
                <a:latin typeface="Arial" panose="020B0604020202020204" pitchFamily="34" charset="0"/>
                <a:cs typeface="Arial" panose="020B0604020202020204" pitchFamily="34" charset="0"/>
              </a:rPr>
              <a:t>are fewer movie titles on Blu-ray format, which is reducing its </a:t>
            </a:r>
            <a:r>
              <a:rPr lang="en-US" sz="1900" dirty="0" smtClean="0">
                <a:latin typeface="Arial" panose="020B0604020202020204" pitchFamily="34" charset="0"/>
                <a:cs typeface="Arial" panose="020B0604020202020204" pitchFamily="34" charset="0"/>
              </a:rPr>
              <a:t>impact on </a:t>
            </a:r>
            <a:r>
              <a:rPr lang="en-US" sz="1900" dirty="0">
                <a:latin typeface="Arial" panose="020B0604020202020204" pitchFamily="34" charset="0"/>
                <a:cs typeface="Arial" panose="020B0604020202020204" pitchFamily="34" charset="0"/>
              </a:rPr>
              <a:t>the home movie market.</a:t>
            </a:r>
          </a:p>
        </p:txBody>
      </p:sp>
    </p:spTree>
    <p:extLst>
      <p:ext uri="{BB962C8B-B14F-4D97-AF65-F5344CB8AC3E}">
        <p14:creationId xmlns:p14="http://schemas.microsoft.com/office/powerpoint/2010/main" val="108754575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54</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3000821"/>
          </a:xfrm>
          <a:prstGeom prst="rect">
            <a:avLst/>
          </a:prstGeom>
        </p:spPr>
        <p:txBody>
          <a:bodyPr wrap="square">
            <a:spAutoFit/>
          </a:bodyPr>
          <a:lstStyle/>
          <a:p>
            <a:pPr marL="365125" indent="-365125">
              <a:buClr>
                <a:schemeClr val="accent6">
                  <a:lumMod val="50000"/>
                </a:schemeClr>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All these optical storage media are used as backup systems (for photos, music </a:t>
            </a:r>
            <a:r>
              <a:rPr lang="en-US" sz="2100" dirty="0" smtClean="0">
                <a:latin typeface="Arial" panose="020B0604020202020204" pitchFamily="34" charset="0"/>
                <a:cs typeface="Arial" panose="020B0604020202020204" pitchFamily="34" charset="0"/>
              </a:rPr>
              <a:t>and multimedia </a:t>
            </a:r>
            <a:r>
              <a:rPr lang="en-US" sz="2100" dirty="0">
                <a:latin typeface="Arial" panose="020B0604020202020204" pitchFamily="34" charset="0"/>
                <a:cs typeface="Arial" panose="020B0604020202020204" pitchFamily="34" charset="0"/>
              </a:rPr>
              <a:t>files). This also means that CDs and DVDs can be used to </a:t>
            </a:r>
            <a:r>
              <a:rPr lang="en-US" sz="2100" dirty="0" smtClean="0">
                <a:latin typeface="Arial" panose="020B0604020202020204" pitchFamily="34" charset="0"/>
                <a:cs typeface="Arial" panose="020B0604020202020204" pitchFamily="34" charset="0"/>
              </a:rPr>
              <a:t>transfer files </a:t>
            </a:r>
            <a:r>
              <a:rPr lang="en-US" sz="2100" dirty="0">
                <a:latin typeface="Arial" panose="020B0604020202020204" pitchFamily="34" charset="0"/>
                <a:cs typeface="Arial" panose="020B0604020202020204" pitchFamily="34" charset="0"/>
              </a:rPr>
              <a:t>between computers. Manufacturers often supply their software using </a:t>
            </a:r>
            <a:r>
              <a:rPr lang="en-US" sz="2100" dirty="0" smtClean="0">
                <a:latin typeface="Arial" panose="020B0604020202020204" pitchFamily="34" charset="0"/>
                <a:cs typeface="Arial" panose="020B0604020202020204" pitchFamily="34" charset="0"/>
              </a:rPr>
              <a:t>CDs and </a:t>
            </a:r>
            <a:r>
              <a:rPr lang="en-US" sz="2100" dirty="0">
                <a:latin typeface="Arial" panose="020B0604020202020204" pitchFamily="34" charset="0"/>
                <a:cs typeface="Arial" panose="020B0604020202020204" pitchFamily="34" charset="0"/>
              </a:rPr>
              <a:t>DVDs. When </a:t>
            </a:r>
            <a:r>
              <a:rPr lang="en-US" sz="2100" dirty="0" smtClean="0">
                <a:latin typeface="Arial" panose="020B0604020202020204" pitchFamily="34" charset="0"/>
                <a:cs typeface="Arial" panose="020B0604020202020204" pitchFamily="34" charset="0"/>
              </a:rPr>
              <a:t>the </a:t>
            </a:r>
            <a:r>
              <a:rPr lang="en-US" sz="2100" dirty="0">
                <a:latin typeface="Arial" panose="020B0604020202020204" pitchFamily="34" charset="0"/>
                <a:cs typeface="Arial" panose="020B0604020202020204" pitchFamily="34" charset="0"/>
              </a:rPr>
              <a:t>software is supplied in this way, the disk is usually in a </a:t>
            </a:r>
            <a:r>
              <a:rPr lang="en-US" sz="2100" dirty="0" smtClean="0">
                <a:latin typeface="Arial" panose="020B0604020202020204" pitchFamily="34" charset="0"/>
                <a:cs typeface="Arial" panose="020B0604020202020204" pitchFamily="34" charset="0"/>
              </a:rPr>
              <a:t>read only format</a:t>
            </a:r>
            <a:r>
              <a:rPr lang="en-US" sz="2100" dirty="0">
                <a:latin typeface="Arial" panose="020B0604020202020204" pitchFamily="34" charset="0"/>
                <a:cs typeface="Arial" panose="020B0604020202020204" pitchFamily="34" charset="0"/>
              </a:rPr>
              <a:t>.</a:t>
            </a:r>
          </a:p>
          <a:p>
            <a:pPr marL="365125" indent="-365125">
              <a:buClr>
                <a:schemeClr val="accent6">
                  <a:lumMod val="50000"/>
                </a:schemeClr>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The most common use of DVD and Blu-ray is the supply of movies or </a:t>
            </a:r>
            <a:r>
              <a:rPr lang="en-US" sz="2100" dirty="0" smtClean="0">
                <a:latin typeface="Arial" panose="020B0604020202020204" pitchFamily="34" charset="0"/>
                <a:cs typeface="Arial" panose="020B0604020202020204" pitchFamily="34" charset="0"/>
              </a:rPr>
              <a:t>games. The </a:t>
            </a:r>
            <a:r>
              <a:rPr lang="en-US" sz="2100" dirty="0">
                <a:latin typeface="Arial" panose="020B0604020202020204" pitchFamily="34" charset="0"/>
                <a:cs typeface="Arial" panose="020B0604020202020204" pitchFamily="34" charset="0"/>
              </a:rPr>
              <a:t>memory capacity of CDs isn't big enough to store most movies.</a:t>
            </a:r>
          </a:p>
        </p:txBody>
      </p:sp>
      <p:pic>
        <p:nvPicPr>
          <p:cNvPr id="17410" name="Picture 2" descr="Image result for blu ra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4130645"/>
            <a:ext cx="3425982" cy="2466707"/>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Image result for blu ray collec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8080" y="4125565"/>
            <a:ext cx="3279939" cy="2459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092889"/>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54</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5481501"/>
          </a:xfrm>
          <a:prstGeom prst="rect">
            <a:avLst/>
          </a:prstGeom>
        </p:spPr>
        <p:txBody>
          <a:bodyPr wrap="square">
            <a:spAutoFit/>
          </a:bodyPr>
          <a:lstStyle/>
          <a:p>
            <a:pPr>
              <a:buClr>
                <a:schemeClr val="accent6">
                  <a:lumMod val="50000"/>
                </a:schemeClr>
              </a:buClr>
            </a:pPr>
            <a:r>
              <a:rPr lang="en-US" sz="2060" b="1" dirty="0">
                <a:latin typeface="Arial" panose="020B0604020202020204" pitchFamily="34" charset="0"/>
                <a:cs typeface="Arial" panose="020B0604020202020204" pitchFamily="34" charset="0"/>
              </a:rPr>
              <a:t>The future of optical media</a:t>
            </a:r>
          </a:p>
          <a:p>
            <a:pPr marL="365125" indent="-365125">
              <a:buClr>
                <a:schemeClr val="accent6">
                  <a:lumMod val="50000"/>
                </a:schemeClr>
              </a:buClr>
              <a:buFont typeface="Wingdings 3" panose="05040102010807070707" pitchFamily="18" charset="2"/>
              <a:buChar char=""/>
            </a:pPr>
            <a:r>
              <a:rPr lang="en-US" sz="2060" dirty="0">
                <a:latin typeface="Arial" panose="020B0604020202020204" pitchFamily="34" charset="0"/>
                <a:cs typeface="Arial" panose="020B0604020202020204" pitchFamily="34" charset="0"/>
              </a:rPr>
              <a:t>In recent times both the CD and DVD are showing signs of becoming </a:t>
            </a:r>
            <a:r>
              <a:rPr lang="en-US" sz="2060" dirty="0" smtClean="0">
                <a:latin typeface="Arial" panose="020B0604020202020204" pitchFamily="34" charset="0"/>
                <a:cs typeface="Arial" panose="020B0604020202020204" pitchFamily="34" charset="0"/>
              </a:rPr>
              <a:t>obsolete. Many </a:t>
            </a:r>
            <a:r>
              <a:rPr lang="en-US" sz="2060" dirty="0">
                <a:latin typeface="Arial" panose="020B0604020202020204" pitchFamily="34" charset="0"/>
                <a:cs typeface="Arial" panose="020B0604020202020204" pitchFamily="34" charset="0"/>
              </a:rPr>
              <a:t>computer systems now come with USB connectors only and no DVD </a:t>
            </a:r>
            <a:r>
              <a:rPr lang="en-US" sz="2060" dirty="0" smtClean="0">
                <a:latin typeface="Arial" panose="020B0604020202020204" pitchFamily="34" charset="0"/>
                <a:cs typeface="Arial" panose="020B0604020202020204" pitchFamily="34" charset="0"/>
              </a:rPr>
              <a:t>or CD </a:t>
            </a:r>
            <a:r>
              <a:rPr lang="en-US" sz="2060" dirty="0">
                <a:latin typeface="Arial" panose="020B0604020202020204" pitchFamily="34" charset="0"/>
                <a:cs typeface="Arial" panose="020B0604020202020204" pitchFamily="34" charset="0"/>
              </a:rPr>
              <a:t>drive. The main method of transferring files between devices has </a:t>
            </a:r>
            <a:r>
              <a:rPr lang="en-US" sz="2060" dirty="0" smtClean="0">
                <a:latin typeface="Arial" panose="020B0604020202020204" pitchFamily="34" charset="0"/>
                <a:cs typeface="Arial" panose="020B0604020202020204" pitchFamily="34" charset="0"/>
              </a:rPr>
              <a:t>become flash </a:t>
            </a:r>
            <a:r>
              <a:rPr lang="en-US" sz="2060" dirty="0">
                <a:latin typeface="Arial" panose="020B0604020202020204" pitchFamily="34" charset="0"/>
                <a:cs typeface="Arial" panose="020B0604020202020204" pitchFamily="34" charset="0"/>
              </a:rPr>
              <a:t>memory. Many people now store all tl1eir music in </a:t>
            </a:r>
            <a:r>
              <a:rPr lang="en-US" sz="2060" dirty="0" smtClean="0">
                <a:latin typeface="Arial" panose="020B0604020202020204" pitchFamily="34" charset="0"/>
                <a:cs typeface="Arial" panose="020B0604020202020204" pitchFamily="34" charset="0"/>
              </a:rPr>
              <a:t>the </a:t>
            </a:r>
            <a:r>
              <a:rPr lang="en-US" sz="2060" dirty="0">
                <a:latin typeface="Arial" panose="020B0604020202020204" pitchFamily="34" charset="0"/>
                <a:cs typeface="Arial" panose="020B0604020202020204" pitchFamily="34" charset="0"/>
              </a:rPr>
              <a:t>following ways:</a:t>
            </a:r>
          </a:p>
          <a:p>
            <a:pPr marL="715963" indent="-365125">
              <a:buClr>
                <a:schemeClr val="accent6">
                  <a:lumMod val="50000"/>
                </a:schemeClr>
              </a:buClr>
              <a:buFont typeface="Arial" panose="020B0604020202020204" pitchFamily="34" charset="0"/>
              <a:buChar char="•"/>
            </a:pPr>
            <a:r>
              <a:rPr lang="en-US" sz="2060" dirty="0" smtClean="0">
                <a:latin typeface="Arial" panose="020B0604020202020204" pitchFamily="34" charset="0"/>
                <a:cs typeface="Arial" panose="020B0604020202020204" pitchFamily="34" charset="0"/>
              </a:rPr>
              <a:t>on </a:t>
            </a:r>
            <a:r>
              <a:rPr lang="en-US" sz="2060" dirty="0">
                <a:latin typeface="Arial" panose="020B0604020202020204" pitchFamily="34" charset="0"/>
                <a:cs typeface="Arial" panose="020B0604020202020204" pitchFamily="34" charset="0"/>
              </a:rPr>
              <a:t>hard disk drive systems </a:t>
            </a:r>
            <a:r>
              <a:rPr lang="en-US" sz="2060" dirty="0" smtClean="0">
                <a:latin typeface="Arial" panose="020B0604020202020204" pitchFamily="34" charset="0"/>
                <a:cs typeface="Arial" panose="020B0604020202020204" pitchFamily="34" charset="0"/>
              </a:rPr>
              <a:t>(set </a:t>
            </a:r>
            <a:r>
              <a:rPr lang="en-US" sz="2060" dirty="0">
                <a:latin typeface="Arial" panose="020B0604020202020204" pitchFamily="34" charset="0"/>
                <a:cs typeface="Arial" panose="020B0604020202020204" pitchFamily="34" charset="0"/>
              </a:rPr>
              <a:t>up as sound systems, as shown in </a:t>
            </a:r>
            <a:r>
              <a:rPr lang="en-US" sz="2060" dirty="0" smtClean="0">
                <a:latin typeface="Arial" panose="020B0604020202020204" pitchFamily="34" charset="0"/>
                <a:cs typeface="Arial" panose="020B0604020202020204" pitchFamily="34" charset="0"/>
              </a:rPr>
              <a:t>the </a:t>
            </a:r>
            <a:r>
              <a:rPr lang="en-US" sz="2060" dirty="0">
                <a:latin typeface="Arial" panose="020B0604020202020204" pitchFamily="34" charset="0"/>
                <a:cs typeface="Arial" panose="020B0604020202020204" pitchFamily="34" charset="0"/>
              </a:rPr>
              <a:t>photo)</a:t>
            </a:r>
          </a:p>
          <a:p>
            <a:pPr marL="715963" indent="-365125">
              <a:buClr>
                <a:schemeClr val="accent6">
                  <a:lumMod val="50000"/>
                </a:schemeClr>
              </a:buClr>
              <a:buFont typeface="Arial" panose="020B0604020202020204" pitchFamily="34" charset="0"/>
              <a:buChar char="•"/>
            </a:pPr>
            <a:r>
              <a:rPr lang="en-US" sz="2060" dirty="0" smtClean="0">
                <a:latin typeface="Arial" panose="020B0604020202020204" pitchFamily="34" charset="0"/>
                <a:cs typeface="Arial" panose="020B0604020202020204" pitchFamily="34" charset="0"/>
              </a:rPr>
              <a:t>in </a:t>
            </a:r>
            <a:r>
              <a:rPr lang="en-US" sz="2060" dirty="0">
                <a:latin typeface="Arial" panose="020B0604020202020204" pitchFamily="34" charset="0"/>
                <a:cs typeface="Arial" panose="020B0604020202020204" pitchFamily="34" charset="0"/>
              </a:rPr>
              <a:t>MP3 format on:</a:t>
            </a:r>
          </a:p>
          <a:p>
            <a:pPr marL="1173163" lvl="1" indent="-365125">
              <a:buClr>
                <a:schemeClr val="accent6">
                  <a:lumMod val="50000"/>
                </a:schemeClr>
              </a:buClr>
              <a:buFont typeface="Arial" panose="020B0604020202020204" pitchFamily="34" charset="0"/>
              <a:buChar char="•"/>
            </a:pPr>
            <a:r>
              <a:rPr lang="en-US" sz="2060" dirty="0" smtClean="0">
                <a:latin typeface="Arial" panose="020B0604020202020204" pitchFamily="34" charset="0"/>
                <a:cs typeface="Arial" panose="020B0604020202020204" pitchFamily="34" charset="0"/>
              </a:rPr>
              <a:t>a </a:t>
            </a:r>
            <a:r>
              <a:rPr lang="en-US" sz="2060" dirty="0">
                <a:latin typeface="Arial" panose="020B0604020202020204" pitchFamily="34" charset="0"/>
                <a:cs typeface="Arial" panose="020B0604020202020204" pitchFamily="34" charset="0"/>
              </a:rPr>
              <a:t>computer/tablet</a:t>
            </a:r>
          </a:p>
          <a:p>
            <a:pPr marL="1173163" lvl="1" indent="-365125">
              <a:buClr>
                <a:schemeClr val="accent6">
                  <a:lumMod val="50000"/>
                </a:schemeClr>
              </a:buClr>
              <a:buFont typeface="Arial" panose="020B0604020202020204" pitchFamily="34" charset="0"/>
              <a:buChar char="•"/>
            </a:pPr>
            <a:r>
              <a:rPr lang="en-US" sz="2060" dirty="0" smtClean="0">
                <a:latin typeface="Arial" panose="020B0604020202020204" pitchFamily="34" charset="0"/>
                <a:cs typeface="Arial" panose="020B0604020202020204" pitchFamily="34" charset="0"/>
              </a:rPr>
              <a:t>their </a:t>
            </a:r>
            <a:r>
              <a:rPr lang="en-US" sz="2060" dirty="0">
                <a:latin typeface="Arial" panose="020B0604020202020204" pitchFamily="34" charset="0"/>
                <a:cs typeface="Arial" panose="020B0604020202020204" pitchFamily="34" charset="0"/>
              </a:rPr>
              <a:t>mobile/smartphone</a:t>
            </a:r>
          </a:p>
          <a:p>
            <a:pPr marL="1173163" lvl="1" indent="-365125">
              <a:buClr>
                <a:schemeClr val="accent6">
                  <a:lumMod val="50000"/>
                </a:schemeClr>
              </a:buClr>
              <a:buFont typeface="Arial" panose="020B0604020202020204" pitchFamily="34" charset="0"/>
              <a:buChar char="•"/>
            </a:pPr>
            <a:r>
              <a:rPr lang="en-US" sz="2060" dirty="0" smtClean="0">
                <a:latin typeface="Arial" panose="020B0604020202020204" pitchFamily="34" charset="0"/>
                <a:cs typeface="Arial" panose="020B0604020202020204" pitchFamily="34" charset="0"/>
              </a:rPr>
              <a:t>a </a:t>
            </a:r>
            <a:r>
              <a:rPr lang="en-US" sz="2060" dirty="0">
                <a:latin typeface="Arial" panose="020B0604020202020204" pitchFamily="34" charset="0"/>
                <a:cs typeface="Arial" panose="020B0604020202020204" pitchFamily="34" charset="0"/>
              </a:rPr>
              <a:t>portable music player </a:t>
            </a:r>
            <a:r>
              <a:rPr lang="en-US" sz="2060" dirty="0" smtClean="0">
                <a:latin typeface="Arial" panose="020B0604020202020204" pitchFamily="34" charset="0"/>
                <a:cs typeface="Arial" panose="020B0604020202020204" pitchFamily="34" charset="0"/>
              </a:rPr>
              <a:t>(such </a:t>
            </a:r>
            <a:r>
              <a:rPr lang="en-US" sz="2060" dirty="0">
                <a:latin typeface="Arial" panose="020B0604020202020204" pitchFamily="34" charset="0"/>
                <a:cs typeface="Arial" panose="020B0604020202020204" pitchFamily="34" charset="0"/>
              </a:rPr>
              <a:t>as an iPod)</a:t>
            </a:r>
          </a:p>
          <a:p>
            <a:pPr marL="715963" indent="-365125">
              <a:buClr>
                <a:schemeClr val="accent6">
                  <a:lumMod val="50000"/>
                </a:schemeClr>
              </a:buClr>
              <a:buFont typeface="Arial" panose="020B0604020202020204" pitchFamily="34" charset="0"/>
              <a:buChar char="•"/>
            </a:pPr>
            <a:r>
              <a:rPr lang="en-US" sz="2060" dirty="0" smtClean="0">
                <a:latin typeface="Arial" panose="020B0604020202020204" pitchFamily="34" charset="0"/>
                <a:cs typeface="Arial" panose="020B0604020202020204" pitchFamily="34" charset="0"/>
              </a:rPr>
              <a:t>using the </a:t>
            </a:r>
            <a:r>
              <a:rPr lang="en-US" sz="2060" dirty="0">
                <a:latin typeface="Arial" panose="020B0604020202020204" pitchFamily="34" charset="0"/>
                <a:cs typeface="Arial" panose="020B0604020202020204" pitchFamily="34" charset="0"/>
              </a:rPr>
              <a:t>'cloud' to store all their files so they can access tl1eir music </a:t>
            </a:r>
            <a:r>
              <a:rPr lang="en-US" sz="2060" dirty="0" smtClean="0">
                <a:latin typeface="Arial" panose="020B0604020202020204" pitchFamily="34" charset="0"/>
                <a:cs typeface="Arial" panose="020B0604020202020204" pitchFamily="34" charset="0"/>
              </a:rPr>
              <a:t>from anywhere </a:t>
            </a:r>
            <a:r>
              <a:rPr lang="en-US" sz="2060" dirty="0">
                <a:latin typeface="Arial" panose="020B0604020202020204" pitchFamily="34" charset="0"/>
                <a:cs typeface="Arial" panose="020B0604020202020204" pitchFamily="34" charset="0"/>
              </a:rPr>
              <a:t>in the </a:t>
            </a:r>
            <a:r>
              <a:rPr lang="en-US" sz="2060" dirty="0" smtClean="0">
                <a:latin typeface="Arial" panose="020B0604020202020204" pitchFamily="34" charset="0"/>
                <a:cs typeface="Arial" panose="020B0604020202020204" pitchFamily="34" charset="0"/>
              </a:rPr>
              <a:t>world</a:t>
            </a:r>
          </a:p>
          <a:p>
            <a:pPr marL="715963" indent="-365125">
              <a:buClr>
                <a:schemeClr val="accent6">
                  <a:lumMod val="50000"/>
                </a:schemeClr>
              </a:buClr>
              <a:buFont typeface="Arial" panose="020B0604020202020204" pitchFamily="34" charset="0"/>
              <a:buChar char="•"/>
            </a:pPr>
            <a:r>
              <a:rPr lang="en-US" sz="2060" dirty="0" smtClean="0">
                <a:latin typeface="Arial" panose="020B0604020202020204" pitchFamily="34" charset="0"/>
                <a:cs typeface="Arial" panose="020B0604020202020204" pitchFamily="34" charset="0"/>
              </a:rPr>
              <a:t>by </a:t>
            </a:r>
            <a:r>
              <a:rPr lang="en-US" sz="2060" dirty="0">
                <a:latin typeface="Arial" panose="020B0604020202020204" pitchFamily="34" charset="0"/>
                <a:cs typeface="Arial" panose="020B0604020202020204" pitchFamily="34" charset="0"/>
              </a:rPr>
              <a:t>'streaming' their music from the internet; provided </a:t>
            </a:r>
            <a:r>
              <a:rPr lang="en-US" sz="2060" dirty="0" smtClean="0">
                <a:latin typeface="Arial" panose="020B0604020202020204" pitchFamily="34" charset="0"/>
                <a:cs typeface="Arial" panose="020B0604020202020204" pitchFamily="34" charset="0"/>
              </a:rPr>
              <a:t>the </a:t>
            </a:r>
            <a:r>
              <a:rPr lang="en-US" sz="2060" dirty="0">
                <a:latin typeface="Arial" panose="020B0604020202020204" pitchFamily="34" charset="0"/>
                <a:cs typeface="Arial" panose="020B0604020202020204" pitchFamily="34" charset="0"/>
              </a:rPr>
              <a:t>user has </a:t>
            </a:r>
            <a:r>
              <a:rPr lang="en-US" sz="2060" dirty="0" smtClean="0">
                <a:latin typeface="Arial" panose="020B0604020202020204" pitchFamily="34" charset="0"/>
                <a:cs typeface="Arial" panose="020B0604020202020204" pitchFamily="34" charset="0"/>
              </a:rPr>
              <a:t>an internet </a:t>
            </a:r>
            <a:r>
              <a:rPr lang="en-US" sz="2060" dirty="0">
                <a:latin typeface="Arial" panose="020B0604020202020204" pitchFamily="34" charset="0"/>
                <a:cs typeface="Arial" panose="020B0604020202020204" pitchFamily="34" charset="0"/>
              </a:rPr>
              <a:t>connection they can access music through a laptop computer, </a:t>
            </a:r>
            <a:r>
              <a:rPr lang="en-US" sz="2060" dirty="0" smtClean="0">
                <a:latin typeface="Arial" panose="020B0604020202020204" pitchFamily="34" charset="0"/>
                <a:cs typeface="Arial" panose="020B0604020202020204" pitchFamily="34" charset="0"/>
              </a:rPr>
              <a:t>mobile phone</a:t>
            </a:r>
            <a:r>
              <a:rPr lang="en-US" sz="2060" dirty="0">
                <a:latin typeface="Arial" panose="020B0604020202020204" pitchFamily="34" charset="0"/>
                <a:cs typeface="Arial" panose="020B0604020202020204" pitchFamily="34" charset="0"/>
              </a:rPr>
              <a:t>, tablet or any </a:t>
            </a:r>
            <a:r>
              <a:rPr lang="en-US" sz="2060" dirty="0" smtClean="0">
                <a:latin typeface="Arial" panose="020B0604020202020204" pitchFamily="34" charset="0"/>
                <a:cs typeface="Arial" panose="020B0604020202020204" pitchFamily="34" charset="0"/>
              </a:rPr>
              <a:t>other </a:t>
            </a:r>
            <a:r>
              <a:rPr lang="en-US" sz="2060" dirty="0">
                <a:latin typeface="Arial" panose="020B0604020202020204" pitchFamily="34" charset="0"/>
                <a:cs typeface="Arial" panose="020B0604020202020204" pitchFamily="34" charset="0"/>
              </a:rPr>
              <a:t>receiving device</a:t>
            </a:r>
            <a:r>
              <a:rPr lang="en-US" sz="2060" dirty="0" smtClean="0">
                <a:latin typeface="Arial" panose="020B0604020202020204" pitchFamily="34" charset="0"/>
                <a:cs typeface="Arial" panose="020B0604020202020204" pitchFamily="34" charset="0"/>
              </a:rPr>
              <a:t>.</a:t>
            </a:r>
            <a:endParaRPr lang="en-US" sz="206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9727031"/>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7"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54</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3477875"/>
          </a:xfrm>
          <a:prstGeom prst="rect">
            <a:avLst/>
          </a:prstGeom>
        </p:spPr>
        <p:txBody>
          <a:bodyPr wrap="square">
            <a:spAutoFit/>
          </a:bodyPr>
          <a:lstStyle/>
          <a:p>
            <a:pPr>
              <a:buClr>
                <a:schemeClr val="accent6">
                  <a:lumMod val="50000"/>
                </a:schemeClr>
              </a:buClr>
            </a:pPr>
            <a:r>
              <a:rPr lang="en-US" sz="2000" b="1" dirty="0">
                <a:latin typeface="Arial" panose="020B0604020202020204" pitchFamily="34" charset="0"/>
                <a:cs typeface="Arial" panose="020B0604020202020204" pitchFamily="34" charset="0"/>
              </a:rPr>
              <a:t>The future of optical media</a:t>
            </a:r>
          </a:p>
          <a:p>
            <a:pPr marL="365125" indent="-365125">
              <a:buClr>
                <a:schemeClr val="accent6">
                  <a:lumMod val="50000"/>
                </a:schemeClr>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It </a:t>
            </a:r>
            <a:r>
              <a:rPr lang="en-US" sz="2000" dirty="0">
                <a:latin typeface="Arial" panose="020B0604020202020204" pitchFamily="34" charset="0"/>
                <a:cs typeface="Arial" panose="020B0604020202020204" pitchFamily="34" charset="0"/>
              </a:rPr>
              <a:t>is a similar story for movies, where strean1ing is becoming </a:t>
            </a:r>
            <a:r>
              <a:rPr lang="en-US" sz="2000" dirty="0" smtClean="0">
                <a:latin typeface="Arial" panose="020B0604020202020204" pitchFamily="34" charset="0"/>
                <a:cs typeface="Arial" panose="020B0604020202020204" pitchFamily="34" charset="0"/>
              </a:rPr>
              <a:t>increasingly common</a:t>
            </a:r>
            <a:r>
              <a:rPr lang="en-US" sz="2000" dirty="0">
                <a:latin typeface="Arial" panose="020B0604020202020204" pitchFamily="34" charset="0"/>
                <a:cs typeface="Arial" panose="020B0604020202020204" pitchFamily="34" charset="0"/>
              </a:rPr>
              <a:t>. Many television sets are now set up as 'smart' televisions - this </a:t>
            </a:r>
            <a:r>
              <a:rPr lang="en-US" sz="2000" dirty="0" smtClean="0">
                <a:latin typeface="Arial" panose="020B0604020202020204" pitchFamily="34" charset="0"/>
                <a:cs typeface="Arial" panose="020B0604020202020204" pitchFamily="34" charset="0"/>
              </a:rPr>
              <a:t>means it </a:t>
            </a:r>
            <a:r>
              <a:rPr lang="en-US" sz="2000" dirty="0">
                <a:latin typeface="Arial" panose="020B0604020202020204" pitchFamily="34" charset="0"/>
                <a:cs typeface="Arial" panose="020B0604020202020204" pitchFamily="34" charset="0"/>
              </a:rPr>
              <a:t>is now possible to simply </a:t>
            </a:r>
            <a:r>
              <a:rPr lang="en-US" sz="2000" dirty="0" smtClean="0">
                <a:latin typeface="Arial" panose="020B0604020202020204" pitchFamily="34" charset="0"/>
                <a:cs typeface="Arial" panose="020B0604020202020204" pitchFamily="34" charset="0"/>
              </a:rPr>
              <a:t>stream </a:t>
            </a:r>
            <a:r>
              <a:rPr lang="en-US" sz="2000" dirty="0">
                <a:latin typeface="Arial" panose="020B0604020202020204" pitchFamily="34" charset="0"/>
                <a:cs typeface="Arial" panose="020B0604020202020204" pitchFamily="34" charset="0"/>
              </a:rPr>
              <a:t>movies or television </a:t>
            </a:r>
            <a:r>
              <a:rPr lang="en-US" sz="2000" dirty="0" smtClean="0">
                <a:latin typeface="Arial" panose="020B0604020202020204" pitchFamily="34" charset="0"/>
                <a:cs typeface="Arial" panose="020B0604020202020204" pitchFamily="34" charset="0"/>
              </a:rPr>
              <a:t>programs </a:t>
            </a:r>
            <a:r>
              <a:rPr lang="en-US" sz="2000" dirty="0">
                <a:latin typeface="Arial" panose="020B0604020202020204" pitchFamily="34" charset="0"/>
                <a:cs typeface="Arial" panose="020B0604020202020204" pitchFamily="34" charset="0"/>
              </a:rPr>
              <a:t>on </a:t>
            </a:r>
            <a:r>
              <a:rPr lang="en-US" sz="2000" dirty="0" smtClean="0">
                <a:latin typeface="Arial" panose="020B0604020202020204" pitchFamily="34" charset="0"/>
                <a:cs typeface="Arial" panose="020B0604020202020204" pitchFamily="34" charset="0"/>
              </a:rPr>
              <a:t>demand without </a:t>
            </a:r>
            <a:r>
              <a:rPr lang="en-US" sz="2000" dirty="0">
                <a:latin typeface="Arial" panose="020B0604020202020204" pitchFamily="34" charset="0"/>
                <a:cs typeface="Arial" panose="020B0604020202020204" pitchFamily="34" charset="0"/>
              </a:rPr>
              <a:t>the need for any DVD or Blu-ray players. In effect, the television </a:t>
            </a:r>
            <a:r>
              <a:rPr lang="en-US" sz="2000" dirty="0" smtClean="0">
                <a:latin typeface="Arial" panose="020B0604020202020204" pitchFamily="34" charset="0"/>
                <a:cs typeface="Arial" panose="020B0604020202020204" pitchFamily="34" charset="0"/>
              </a:rPr>
              <a:t>set has </a:t>
            </a:r>
            <a:r>
              <a:rPr lang="en-US" sz="2000" dirty="0">
                <a:latin typeface="Arial" panose="020B0604020202020204" pitchFamily="34" charset="0"/>
                <a:cs typeface="Arial" panose="020B0604020202020204" pitchFamily="34" charset="0"/>
              </a:rPr>
              <a:t>become the central computer </a:t>
            </a:r>
            <a:r>
              <a:rPr lang="en-US" sz="2000" dirty="0" smtClean="0">
                <a:latin typeface="Arial" panose="020B0604020202020204" pitchFamily="34" charset="0"/>
                <a:cs typeface="Arial" panose="020B0604020202020204" pitchFamily="34" charset="0"/>
              </a:rPr>
              <a:t>with </a:t>
            </a:r>
            <a:r>
              <a:rPr lang="en-US" sz="2000" dirty="0">
                <a:latin typeface="Arial" panose="020B0604020202020204" pitchFamily="34" charset="0"/>
                <a:cs typeface="Arial" panose="020B0604020202020204" pitchFamily="34" charset="0"/>
              </a:rPr>
              <a:t>a link to </a:t>
            </a: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internet using </a:t>
            </a:r>
            <a:r>
              <a:rPr lang="en-US" sz="2000" dirty="0" smtClean="0">
                <a:latin typeface="Arial" panose="020B0604020202020204" pitchFamily="34" charset="0"/>
                <a:cs typeface="Arial" panose="020B0604020202020204" pitchFamily="34" charset="0"/>
              </a:rPr>
              <a:t>wireless connection</a:t>
            </a:r>
            <a:r>
              <a:rPr lang="en-US" sz="2000" dirty="0">
                <a:latin typeface="Arial" panose="020B0604020202020204" pitchFamily="34" charset="0"/>
                <a:cs typeface="Arial" panose="020B0604020202020204" pitchFamily="34" charset="0"/>
              </a:rPr>
              <a:t>.</a:t>
            </a:r>
          </a:p>
          <a:p>
            <a:pPr marL="365125" indent="-365125">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Floppy disks met </a:t>
            </a: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same fate in the early twenty-first century. How </a:t>
            </a:r>
            <a:r>
              <a:rPr lang="en-US" sz="2000" dirty="0" smtClean="0">
                <a:latin typeface="Arial" panose="020B0604020202020204" pitchFamily="34" charset="0"/>
                <a:cs typeface="Arial" panose="020B0604020202020204" pitchFamily="34" charset="0"/>
              </a:rPr>
              <a:t>often do </a:t>
            </a:r>
            <a:r>
              <a:rPr lang="en-US" sz="2000" dirty="0">
                <a:latin typeface="Arial" panose="020B0604020202020204" pitchFamily="34" charset="0"/>
                <a:cs typeface="Arial" panose="020B0604020202020204" pitchFamily="34" charset="0"/>
              </a:rPr>
              <a:t>you see floppy disks? It is very likely that CDs and DVDs will meet </a:t>
            </a:r>
            <a:r>
              <a:rPr lang="en-US" sz="2000" dirty="0" smtClean="0">
                <a:latin typeface="Arial" panose="020B0604020202020204" pitchFamily="34" charset="0"/>
                <a:cs typeface="Arial" panose="020B0604020202020204" pitchFamily="34" charset="0"/>
              </a:rPr>
              <a:t>the same </a:t>
            </a:r>
            <a:r>
              <a:rPr lang="en-US" sz="2000" dirty="0">
                <a:latin typeface="Arial" panose="020B0604020202020204" pitchFamily="34" charset="0"/>
                <a:cs typeface="Arial" panose="020B0604020202020204" pitchFamily="34" charset="0"/>
              </a:rPr>
              <a:t>fate and be replaced by one of the systems described above or </a:t>
            </a:r>
            <a:r>
              <a:rPr lang="en-US" sz="2000" dirty="0" smtClean="0">
                <a:latin typeface="Arial" panose="020B0604020202020204" pitchFamily="34" charset="0"/>
                <a:cs typeface="Arial" panose="020B0604020202020204" pitchFamily="34" charset="0"/>
              </a:rPr>
              <a:t>something entirely </a:t>
            </a:r>
            <a:r>
              <a:rPr lang="en-US" sz="2000" dirty="0">
                <a:latin typeface="Arial" panose="020B0604020202020204" pitchFamily="34" charset="0"/>
                <a:cs typeface="Arial" panose="020B0604020202020204" pitchFamily="34" charset="0"/>
              </a:rPr>
              <a:t>new.</a:t>
            </a:r>
          </a:p>
        </p:txBody>
      </p:sp>
      <p:sp>
        <p:nvSpPr>
          <p:cNvPr id="5" name="Rounded Rectangle 4">
            <a:hlinkClick r:id="rId8" action="ppaction://hlinkfile"/>
          </p:cNvPr>
          <p:cNvSpPr/>
          <p:nvPr/>
        </p:nvSpPr>
        <p:spPr>
          <a:xfrm>
            <a:off x="3923928" y="4697265"/>
            <a:ext cx="1224136"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dirty="0" smtClean="0">
                <a:solidFill>
                  <a:schemeClr val="tx1"/>
                </a:solidFill>
                <a:latin typeface="Arial" panose="020B0604020202020204" pitchFamily="34" charset="0"/>
                <a:cs typeface="Arial" panose="020B0604020202020204" pitchFamily="34" charset="0"/>
              </a:rPr>
              <a:t>Click Here</a:t>
            </a:r>
            <a:endParaRPr lang="en-GB" dirty="0">
              <a:solidFill>
                <a:schemeClr val="tx1"/>
              </a:solidFill>
              <a:latin typeface="Arial" panose="020B0604020202020204" pitchFamily="34" charset="0"/>
              <a:cs typeface="Arial" panose="020B0604020202020204" pitchFamily="34" charset="0"/>
            </a:endParaRPr>
          </a:p>
        </p:txBody>
      </p:sp>
      <p:sp>
        <p:nvSpPr>
          <p:cNvPr id="7" name="Rounded Rectangle 6">
            <a:hlinkClick r:id="rId9" action="ppaction://hlinkfile"/>
          </p:cNvPr>
          <p:cNvSpPr/>
          <p:nvPr/>
        </p:nvSpPr>
        <p:spPr>
          <a:xfrm>
            <a:off x="3929648" y="6093296"/>
            <a:ext cx="1224136"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dirty="0" smtClean="0">
                <a:solidFill>
                  <a:schemeClr val="tx1"/>
                </a:solidFill>
                <a:latin typeface="Arial" panose="020B0604020202020204" pitchFamily="34" charset="0"/>
                <a:cs typeface="Arial" panose="020B0604020202020204" pitchFamily="34" charset="0"/>
              </a:rPr>
              <a:t>Click Here</a:t>
            </a:r>
            <a:endParaRPr lang="en-GB" dirty="0">
              <a:solidFill>
                <a:schemeClr val="tx1"/>
              </a:solidFill>
              <a:latin typeface="Arial" panose="020B0604020202020204" pitchFamily="34" charset="0"/>
              <a:cs typeface="Arial" panose="020B0604020202020204" pitchFamily="34" charset="0"/>
            </a:endParaRPr>
          </a:p>
        </p:txBody>
      </p:sp>
      <p:pic>
        <p:nvPicPr>
          <p:cNvPr id="2" name="3.2.2 - Future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5364089" y="4602618"/>
            <a:ext cx="3424728" cy="1924905"/>
          </a:xfrm>
          <a:prstGeom prst="rect">
            <a:avLst/>
          </a:prstGeom>
        </p:spPr>
      </p:pic>
      <p:pic>
        <p:nvPicPr>
          <p:cNvPr id="4" name="3.3.2 - Futur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323528" y="4602619"/>
            <a:ext cx="3418995" cy="1923185"/>
          </a:xfrm>
          <a:prstGeom prst="rect">
            <a:avLst/>
          </a:prstGeom>
        </p:spPr>
      </p:pic>
    </p:spTree>
    <p:extLst>
      <p:ext uri="{BB962C8B-B14F-4D97-AF65-F5344CB8AC3E}">
        <p14:creationId xmlns:p14="http://schemas.microsoft.com/office/powerpoint/2010/main" val="239984379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3.3 – Optical Storage Media</a:t>
            </a:r>
            <a:endParaRPr lang="en-GB" sz="4000" b="1" dirty="0" smtClean="0"/>
          </a:p>
        </p:txBody>
      </p:sp>
      <p:sp>
        <p:nvSpPr>
          <p:cNvPr id="6" name="Round Same Side Corner Rectangle 5">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54</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1631216"/>
          </a:xfrm>
          <a:prstGeom prst="rect">
            <a:avLst/>
          </a:prstGeom>
        </p:spPr>
        <p:txBody>
          <a:bodyPr wrap="square">
            <a:spAutoFit/>
          </a:bodyPr>
          <a:lstStyle/>
          <a:p>
            <a:pPr>
              <a:buClr>
                <a:schemeClr val="accent6">
                  <a:lumMod val="50000"/>
                </a:schemeClr>
              </a:buClr>
            </a:pPr>
            <a:r>
              <a:rPr lang="en-US" sz="2000" b="1" dirty="0">
                <a:solidFill>
                  <a:srgbClr val="FF0000"/>
                </a:solidFill>
                <a:latin typeface="Arial" panose="020B0604020202020204" pitchFamily="34" charset="0"/>
                <a:cs typeface="Arial" panose="020B0604020202020204" pitchFamily="34" charset="0"/>
              </a:rPr>
              <a:t>Exercise 3b</a:t>
            </a:r>
          </a:p>
          <a:p>
            <a:pPr marL="365125" indent="-365125">
              <a:buClr>
                <a:schemeClr val="accent6">
                  <a:lumMod val="50000"/>
                </a:schemeClr>
              </a:buClr>
              <a:buFont typeface="Wingdings 3" panose="05040102010807070707" pitchFamily="18" charset="2"/>
              <a:buChar char=""/>
            </a:pPr>
            <a:r>
              <a:rPr lang="en-US" sz="2000" dirty="0">
                <a:solidFill>
                  <a:srgbClr val="FF0000"/>
                </a:solidFill>
                <a:latin typeface="Arial" panose="020B0604020202020204" pitchFamily="34" charset="0"/>
                <a:cs typeface="Arial" panose="020B0604020202020204" pitchFamily="34" charset="0"/>
              </a:rPr>
              <a:t>Using this student book and the internet, do some research to find out all the different </a:t>
            </a:r>
            <a:r>
              <a:rPr lang="en-US" sz="2000" dirty="0" smtClean="0">
                <a:solidFill>
                  <a:srgbClr val="FF0000"/>
                </a:solidFill>
                <a:latin typeface="Arial" panose="020B0604020202020204" pitchFamily="34" charset="0"/>
                <a:cs typeface="Arial" panose="020B0604020202020204" pitchFamily="34" charset="0"/>
              </a:rPr>
              <a:t>ways to </a:t>
            </a:r>
            <a:r>
              <a:rPr lang="en-US" sz="2000" dirty="0">
                <a:solidFill>
                  <a:srgbClr val="FF0000"/>
                </a:solidFill>
                <a:latin typeface="Arial" panose="020B0604020202020204" pitchFamily="34" charset="0"/>
                <a:cs typeface="Arial" panose="020B0604020202020204" pitchFamily="34" charset="0"/>
              </a:rPr>
              <a:t>store music files and movie files.</a:t>
            </a:r>
          </a:p>
          <a:p>
            <a:pPr marL="365125" indent="-365125">
              <a:buClr>
                <a:schemeClr val="accent6">
                  <a:lumMod val="50000"/>
                </a:schemeClr>
              </a:buClr>
              <a:buFont typeface="Wingdings 3" panose="05040102010807070707" pitchFamily="18" charset="2"/>
              <a:buChar char=""/>
            </a:pPr>
            <a:r>
              <a:rPr lang="en-US" sz="2000" dirty="0">
                <a:solidFill>
                  <a:srgbClr val="FF0000"/>
                </a:solidFill>
                <a:latin typeface="Arial" panose="020B0604020202020204" pitchFamily="34" charset="0"/>
                <a:cs typeface="Arial" panose="020B0604020202020204" pitchFamily="34" charset="0"/>
              </a:rPr>
              <a:t>Draw a table similar to the one shown below to list all the advantages and disadvantages </a:t>
            </a:r>
            <a:r>
              <a:rPr lang="en-US" sz="2000" dirty="0" smtClean="0">
                <a:solidFill>
                  <a:srgbClr val="FF0000"/>
                </a:solidFill>
                <a:latin typeface="Arial" panose="020B0604020202020204" pitchFamily="34" charset="0"/>
                <a:cs typeface="Arial" panose="020B0604020202020204" pitchFamily="34" charset="0"/>
              </a:rPr>
              <a:t>of each </a:t>
            </a:r>
            <a:r>
              <a:rPr lang="en-US" sz="2000" dirty="0">
                <a:solidFill>
                  <a:srgbClr val="FF0000"/>
                </a:solidFill>
                <a:latin typeface="Arial" panose="020B0604020202020204" pitchFamily="34" charset="0"/>
                <a:cs typeface="Arial" panose="020B0604020202020204" pitchFamily="34" charset="0"/>
              </a:rPr>
              <a:t>of the methods you have identified.</a:t>
            </a:r>
          </a:p>
        </p:txBody>
      </p:sp>
      <p:graphicFrame>
        <p:nvGraphicFramePr>
          <p:cNvPr id="8" name="Table 7"/>
          <p:cNvGraphicFramePr>
            <a:graphicFrameLocks noGrp="1"/>
          </p:cNvGraphicFramePr>
          <p:nvPr>
            <p:extLst>
              <p:ext uri="{D42A27DB-BD31-4B8C-83A1-F6EECF244321}">
                <p14:modId xmlns:p14="http://schemas.microsoft.com/office/powerpoint/2010/main" val="1169303904"/>
              </p:ext>
            </p:extLst>
          </p:nvPr>
        </p:nvGraphicFramePr>
        <p:xfrm>
          <a:off x="323528" y="2830818"/>
          <a:ext cx="8496945" cy="3694524"/>
        </p:xfrm>
        <a:graphic>
          <a:graphicData uri="http://schemas.openxmlformats.org/drawingml/2006/table">
            <a:tbl>
              <a:tblPr firstRow="1" bandRow="1">
                <a:tableStyleId>{5C22544A-7EE6-4342-B048-85BDC9FD1C3A}</a:tableStyleId>
              </a:tblPr>
              <a:tblGrid>
                <a:gridCol w="2832315"/>
                <a:gridCol w="2832315"/>
                <a:gridCol w="2832315"/>
              </a:tblGrid>
              <a:tr h="436748">
                <a:tc>
                  <a:txBody>
                    <a:bodyPr/>
                    <a:lstStyle/>
                    <a:p>
                      <a:r>
                        <a:rPr lang="en-GB" sz="2000" dirty="0" smtClean="0">
                          <a:latin typeface="Arial" panose="020B0604020202020204" pitchFamily="34" charset="0"/>
                          <a:cs typeface="Arial" panose="020B0604020202020204" pitchFamily="34" charset="0"/>
                        </a:rPr>
                        <a:t>Storage Method</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Advantage</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Disadvantage</a:t>
                      </a:r>
                      <a:endParaRPr lang="en-GB" sz="2000" dirty="0">
                        <a:latin typeface="Arial" panose="020B0604020202020204" pitchFamily="34" charset="0"/>
                        <a:cs typeface="Arial" panose="020B0604020202020204" pitchFamily="34" charset="0"/>
                      </a:endParaRPr>
                    </a:p>
                  </a:txBody>
                  <a:tcPr/>
                </a:tc>
              </a:tr>
              <a:tr h="814444">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dirty="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r>
              <a:tr h="814444">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r>
              <a:tr h="814444">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r>
              <a:tr h="814444">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821111200"/>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Grade Descriptors – A Grade</a:t>
            </a:r>
            <a:endParaRPr lang="en-GB" sz="3600" b="1" dirty="0" smtClean="0"/>
          </a:p>
        </p:txBody>
      </p:sp>
      <p:sp>
        <p:nvSpPr>
          <p:cNvPr id="14" name="Rectangle 13"/>
          <p:cNvSpPr/>
          <p:nvPr/>
        </p:nvSpPr>
        <p:spPr>
          <a:xfrm>
            <a:off x="285720" y="1142984"/>
            <a:ext cx="8572560" cy="5509200"/>
          </a:xfrm>
          <a:prstGeom prst="rect">
            <a:avLst/>
          </a:prstGeom>
        </p:spPr>
        <p:txBody>
          <a:bodyPr wrap="square">
            <a:spAutoFit/>
          </a:bodyPr>
          <a:lstStyle/>
          <a:p>
            <a:pPr marL="228600" indent="-228600">
              <a:buClr>
                <a:srgbClr val="00B050"/>
              </a:buClr>
              <a:buFont typeface="Wingdings 3" pitchFamily="18" charset="2"/>
              <a:buChar char=""/>
            </a:pPr>
            <a:r>
              <a:rPr lang="en-US" sz="1600" dirty="0" smtClean="0">
                <a:latin typeface="Arial" panose="020B0604020202020204" pitchFamily="34" charset="0"/>
                <a:cs typeface="Arial" panose="020B0604020202020204" pitchFamily="34" charset="0"/>
              </a:rPr>
              <a:t>Grade descriptions are provided to give a general indication of the standards of achievement likely to have been shown by candidates awarded particular grades. The grade awarded will depend in practice upon the extent to which the candidate has met the assessment objectives overall and it might conceal weakness in one aspect of the examination which is balanced by above average performance in another.</a:t>
            </a:r>
          </a:p>
          <a:p>
            <a:pPr marL="228600" indent="-228600"/>
            <a:r>
              <a:rPr lang="en-US" sz="1600" b="1" dirty="0" smtClean="0">
                <a:latin typeface="Arial" panose="020B0604020202020204" pitchFamily="34" charset="0"/>
                <a:cs typeface="Arial" panose="020B0604020202020204" pitchFamily="34" charset="0"/>
              </a:rPr>
              <a:t>A Grade </a:t>
            </a:r>
            <a:r>
              <a:rPr lang="en-US" sz="1600" dirty="0" smtClean="0">
                <a:latin typeface="Arial" panose="020B0604020202020204" pitchFamily="34" charset="0"/>
                <a:cs typeface="Arial" panose="020B0604020202020204" pitchFamily="34" charset="0"/>
              </a:rPr>
              <a:t>- A candidate should demonstrate the following:</a:t>
            </a:r>
          </a:p>
          <a:p>
            <a:pPr marL="228600" indent="-228600"/>
            <a:r>
              <a:rPr lang="en-US" sz="1600" b="1" dirty="0" smtClean="0">
                <a:latin typeface="Arial" panose="020B0604020202020204" pitchFamily="34" charset="0"/>
                <a:cs typeface="Arial" panose="020B0604020202020204" pitchFamily="34" charset="0"/>
              </a:rPr>
              <a:t>Knowledge and understanding </a:t>
            </a:r>
          </a:p>
          <a:p>
            <a:pPr marL="796925" lvl="1" indent="-312738"/>
            <a:r>
              <a:rPr lang="en-US" sz="1600" dirty="0" smtClean="0">
                <a:latin typeface="Arial" panose="020B0604020202020204" pitchFamily="34" charset="0"/>
                <a:cs typeface="Arial" panose="020B0604020202020204" pitchFamily="34" charset="0"/>
              </a:rPr>
              <a:t>an excellent ability to identify detailed facts, conventions and techniques in relation to the content of the syllabus</a:t>
            </a:r>
          </a:p>
          <a:p>
            <a:pPr marL="796925" lvl="1" indent="-312738"/>
            <a:r>
              <a:rPr lang="en-US" sz="1600" dirty="0" smtClean="0">
                <a:latin typeface="Arial" panose="020B0604020202020204" pitchFamily="34" charset="0"/>
                <a:cs typeface="Arial" panose="020B0604020202020204" pitchFamily="34" charset="0"/>
              </a:rPr>
              <a:t>an excellent ability to define the concepts and ideas of the syllabus.</a:t>
            </a:r>
          </a:p>
          <a:p>
            <a:pPr marL="228600" indent="-228600"/>
            <a:r>
              <a:rPr lang="en-US" sz="1600" b="1" dirty="0" smtClean="0">
                <a:latin typeface="Arial" panose="020B0604020202020204" pitchFamily="34" charset="0"/>
                <a:cs typeface="Arial" panose="020B0604020202020204" pitchFamily="34" charset="0"/>
              </a:rPr>
              <a:t>Application</a:t>
            </a:r>
          </a:p>
          <a:p>
            <a:pPr marL="796925" lvl="1" indent="-312738">
              <a:buClr>
                <a:srgbClr val="00B050"/>
              </a:buClr>
              <a:buFont typeface="Courier New" pitchFamily="49" charset="0"/>
              <a:buChar char="o"/>
            </a:pPr>
            <a:r>
              <a:rPr lang="en-US" sz="1600" dirty="0" smtClean="0">
                <a:latin typeface="Arial" panose="020B0604020202020204" pitchFamily="34" charset="0"/>
                <a:cs typeface="Arial" panose="020B0604020202020204" pitchFamily="34" charset="0"/>
              </a:rPr>
              <a:t>a thorough ability to apply knowledge and understanding, using terms, concepts, theories and methods effectively to address business problems and issues</a:t>
            </a:r>
          </a:p>
          <a:p>
            <a:pPr marL="796925" lvl="1" indent="-312738">
              <a:buClr>
                <a:srgbClr val="00B050"/>
              </a:buClr>
              <a:buFont typeface="Courier New" pitchFamily="49" charset="0"/>
              <a:buChar char="o"/>
            </a:pPr>
            <a:r>
              <a:rPr lang="en-US" sz="1600" dirty="0" smtClean="0">
                <a:latin typeface="Arial" panose="020B0604020202020204" pitchFamily="34" charset="0"/>
                <a:cs typeface="Arial" panose="020B0604020202020204" pitchFamily="34" charset="0"/>
              </a:rPr>
              <a:t>a thorough ability to form conclusions from this information and to demonstrate these conclusions clearly and logically.</a:t>
            </a:r>
          </a:p>
          <a:p>
            <a:pPr marL="228600" indent="-228600"/>
            <a:r>
              <a:rPr lang="en-US" sz="1600" b="1" dirty="0" smtClean="0">
                <a:latin typeface="Arial" panose="020B0604020202020204" pitchFamily="34" charset="0"/>
                <a:cs typeface="Arial" panose="020B0604020202020204" pitchFamily="34" charset="0"/>
              </a:rPr>
              <a:t>Analysis</a:t>
            </a:r>
          </a:p>
          <a:p>
            <a:pPr marL="796925" lvl="1" indent="-312738">
              <a:buClr>
                <a:srgbClr val="00B050"/>
              </a:buClr>
              <a:buFont typeface="Courier New" pitchFamily="49" charset="0"/>
              <a:buChar char="o"/>
            </a:pPr>
            <a:r>
              <a:rPr lang="en-US" sz="1600" dirty="0" smtClean="0">
                <a:latin typeface="Arial" panose="020B0604020202020204" pitchFamily="34" charset="0"/>
                <a:cs typeface="Arial" panose="020B0604020202020204" pitchFamily="34" charset="0"/>
              </a:rPr>
              <a:t>an excellent ability to classify and comment on information presented in various forms</a:t>
            </a:r>
          </a:p>
          <a:p>
            <a:pPr marL="796925" lvl="1" indent="-312738">
              <a:buClr>
                <a:srgbClr val="00B050"/>
              </a:buClr>
              <a:buFont typeface="Courier New" pitchFamily="49" charset="0"/>
              <a:buChar char="o"/>
            </a:pPr>
            <a:r>
              <a:rPr lang="en-US" sz="1600" dirty="0" smtClean="0">
                <a:latin typeface="Arial" panose="020B0604020202020204" pitchFamily="34" charset="0"/>
                <a:cs typeface="Arial" panose="020B0604020202020204" pitchFamily="34" charset="0"/>
              </a:rPr>
              <a:t>an excellent ability to distinguish between evidence and opinion.</a:t>
            </a:r>
          </a:p>
          <a:p>
            <a:pPr marL="228600" indent="-228600"/>
            <a:r>
              <a:rPr lang="en-US" sz="1600" b="1" dirty="0" smtClean="0">
                <a:latin typeface="Arial" panose="020B0604020202020204" pitchFamily="34" charset="0"/>
                <a:cs typeface="Arial" panose="020B0604020202020204" pitchFamily="34" charset="0"/>
              </a:rPr>
              <a:t>Evaluation</a:t>
            </a:r>
          </a:p>
          <a:p>
            <a:pPr marL="796925" lvl="1" indent="-312738">
              <a:buClr>
                <a:srgbClr val="00B050"/>
              </a:buClr>
              <a:buFont typeface="Courier New" pitchFamily="49" charset="0"/>
              <a:buChar char="o"/>
            </a:pPr>
            <a:r>
              <a:rPr lang="en-US" sz="1600" dirty="0" smtClean="0">
                <a:latin typeface="Arial" panose="020B0604020202020204" pitchFamily="34" charset="0"/>
                <a:cs typeface="Arial" panose="020B0604020202020204" pitchFamily="34" charset="0"/>
              </a:rPr>
              <a:t>an excellent ability to make clear, reasoned judgments and communicate them in an accurate and logical manner.</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622063"/>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416824" cy="625434"/>
          </a:xfrm>
        </p:spPr>
        <p:txBody>
          <a:bodyPr>
            <a:noAutofit/>
          </a:bodyPr>
          <a:lstStyle/>
          <a:p>
            <a:r>
              <a:rPr lang="en-GB" dirty="0" smtClean="0"/>
              <a:t>3.4 – Solid State Storage Media</a:t>
            </a:r>
            <a:endParaRPr lang="en-GB"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85752795"/>
              </p:ext>
            </p:extLst>
          </p:nvPr>
        </p:nvGraphicFramePr>
        <p:xfrm>
          <a:off x="7056587" y="1124744"/>
          <a:ext cx="1763885" cy="5452598"/>
        </p:xfrm>
        <a:graphic>
          <a:graphicData uri="http://schemas.openxmlformats.org/drawingml/2006/table">
            <a:tbl>
              <a:tblPr firstRow="1" firstCol="1" lastRow="1" lastCol="1" bandRow="1" bandCol="1">
                <a:tableStyleId>{2D5ABB26-0587-4C30-8999-92F81FD0307C}</a:tableStyleId>
              </a:tblPr>
              <a:tblGrid>
                <a:gridCol w="1763885"/>
              </a:tblGrid>
              <a:tr h="463022">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289506">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would you upgrade on your computer at home to make it better.</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Why do we still have unreliable Hard Drives in computers</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is the difference between SSD and HDD</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Are they Mac compatible</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Can they get any faster</a:t>
                      </a:r>
                    </a:p>
                    <a:p>
                      <a:pPr marL="177800" marR="0" indent="-177800" algn="l" defTabSz="914400" rtl="0" eaLnBrk="1" fontAlgn="auto" latinLnBrk="0" hangingPunct="1">
                        <a:lnSpc>
                          <a:spcPct val="100000"/>
                        </a:lnSpc>
                        <a:spcBef>
                          <a:spcPts val="0"/>
                        </a:spcBef>
                        <a:spcAft>
                          <a:spcPts val="600"/>
                        </a:spcAft>
                        <a:buClrTx/>
                        <a:buSzTx/>
                        <a:buFontTx/>
                        <a:buBlip>
                          <a:blip r:embed="rId3"/>
                        </a:buBlip>
                        <a:tabLst/>
                        <a:defRPr/>
                      </a:pPr>
                      <a:r>
                        <a:rPr lang="en-GB" sz="1440" baseline="0" dirty="0" smtClean="0">
                          <a:solidFill>
                            <a:schemeClr val="tx1"/>
                          </a:solidFill>
                          <a:effectLst/>
                          <a:latin typeface="Arial" pitchFamily="34" charset="0"/>
                          <a:ea typeface="Times New Roman"/>
                          <a:cs typeface="Arial" pitchFamily="34" charset="0"/>
                        </a:rPr>
                        <a:t>What is the next big thing when these become old.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7270" y="1196752"/>
            <a:ext cx="1609718"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849" y="1188035"/>
            <a:ext cx="6629253" cy="5632311"/>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950" b="1" dirty="0" smtClean="0">
                <a:solidFill>
                  <a:srgbClr val="FF0000"/>
                </a:solidFill>
              </a:rPr>
              <a:t>Solid State Drives (SSD)</a:t>
            </a:r>
            <a:r>
              <a:rPr lang="en-US" sz="1950" dirty="0" smtClean="0">
                <a:solidFill>
                  <a:srgbClr val="FF0000"/>
                </a:solidFill>
              </a:rPr>
              <a:t> </a:t>
            </a:r>
            <a:r>
              <a:rPr lang="en-US" sz="1950" dirty="0" smtClean="0"/>
              <a:t>are rapidly taking over from HDDs/ They have no moving parts and all data is retrieved at the same rate no matter where it is stored. They don’t rely on magnetic </a:t>
            </a:r>
            <a:r>
              <a:rPr lang="en-US" sz="1950" dirty="0"/>
              <a:t>properties; the most common type of solid state storage devices store data by controlling the movement of electronics within NAND* chips.</a:t>
            </a:r>
          </a:p>
          <a:p>
            <a:pPr marL="285750" indent="-285750">
              <a:buClr>
                <a:srgbClr val="00B050"/>
              </a:buClr>
              <a:buFont typeface="Wingdings 3" panose="05040102010807070707" pitchFamily="18" charset="2"/>
              <a:buChar char=""/>
            </a:pPr>
            <a:r>
              <a:rPr lang="en-US" sz="1950" dirty="0"/>
              <a:t>The data is stored as O’s and 1‘s </a:t>
            </a:r>
            <a:r>
              <a:rPr lang="en-US" sz="1950" dirty="0" smtClean="0"/>
              <a:t>in millions of tiny transistors within the chip, This effectively produces  non-volatile rewriteable memory.</a:t>
            </a:r>
          </a:p>
          <a:p>
            <a:pPr>
              <a:buClr>
                <a:srgbClr val="00B050"/>
              </a:buClr>
            </a:pPr>
            <a:r>
              <a:rPr lang="en-US" sz="1950" b="1" i="1" dirty="0" smtClean="0">
                <a:solidFill>
                  <a:srgbClr val="0070C0"/>
                </a:solidFill>
              </a:rPr>
              <a:t>Technical part </a:t>
            </a:r>
            <a:r>
              <a:rPr lang="en-US" sz="1950" i="1" dirty="0" smtClean="0">
                <a:solidFill>
                  <a:srgbClr val="0070C0"/>
                </a:solidFill>
              </a:rPr>
              <a:t>(do not need to know this)</a:t>
            </a:r>
          </a:p>
          <a:p>
            <a:pPr marL="285750" indent="-285750">
              <a:buClr>
                <a:srgbClr val="00B050"/>
              </a:buClr>
              <a:buFont typeface="Wingdings 3" panose="05040102010807070707" pitchFamily="18" charset="2"/>
              <a:buChar char=""/>
            </a:pPr>
            <a:r>
              <a:rPr lang="en-US" sz="1950" i="1" dirty="0" smtClean="0">
                <a:solidFill>
                  <a:srgbClr val="0070C0"/>
                </a:solidFill>
              </a:rPr>
              <a:t>NAND flash memory is a type of non-volatile storage that does not require power to retail data. NAND flash memory stores data in an array of memory cells made from floating-gate transistors which are insulated from each other by an oxide layer. NAND is a type of logic gate and is basically one of the building blocks of many electronic circuits including solid state devices.</a:t>
            </a:r>
            <a:endParaRPr lang="en-GB" sz="1950" i="1" dirty="0">
              <a:solidFill>
                <a:srgbClr val="0070C0"/>
              </a:solidFill>
            </a:endParaRPr>
          </a:p>
        </p:txBody>
      </p:sp>
      <p:sp>
        <p:nvSpPr>
          <p:cNvPr id="7" name="Round Same Side Corner Rectangle 6">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55</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3.4 – Solid State Storage Media</a:t>
            </a:r>
            <a:endParaRPr lang="en-GB"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85752795"/>
              </p:ext>
            </p:extLst>
          </p:nvPr>
        </p:nvGraphicFramePr>
        <p:xfrm>
          <a:off x="7056587" y="1124744"/>
          <a:ext cx="1763885" cy="5452598"/>
        </p:xfrm>
        <a:graphic>
          <a:graphicData uri="http://schemas.openxmlformats.org/drawingml/2006/table">
            <a:tbl>
              <a:tblPr firstRow="1" firstCol="1" lastRow="1" lastCol="1" bandRow="1" bandCol="1">
                <a:tableStyleId>{2D5ABB26-0587-4C30-8999-92F81FD0307C}</a:tableStyleId>
              </a:tblPr>
              <a:tblGrid>
                <a:gridCol w="1763885"/>
              </a:tblGrid>
              <a:tr h="463022">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289506">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would you upgrade on your computer at home to make it better.</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Why do we still have unreliable Hard Drives in computers</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is the difference between SSD and HDD</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Are they Mac compatible</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Can they get any faster</a:t>
                      </a:r>
                    </a:p>
                    <a:p>
                      <a:pPr marL="177800" marR="0" indent="-177800" algn="l" defTabSz="914400" rtl="0" eaLnBrk="1" fontAlgn="auto" latinLnBrk="0" hangingPunct="1">
                        <a:lnSpc>
                          <a:spcPct val="100000"/>
                        </a:lnSpc>
                        <a:spcBef>
                          <a:spcPts val="0"/>
                        </a:spcBef>
                        <a:spcAft>
                          <a:spcPts val="600"/>
                        </a:spcAft>
                        <a:buClrTx/>
                        <a:buSzTx/>
                        <a:buFontTx/>
                        <a:buBlip>
                          <a:blip r:embed="rId3"/>
                        </a:buBlip>
                        <a:tabLst/>
                        <a:defRPr/>
                      </a:pPr>
                      <a:r>
                        <a:rPr lang="en-GB" sz="1440" baseline="0" dirty="0" smtClean="0">
                          <a:solidFill>
                            <a:schemeClr val="tx1"/>
                          </a:solidFill>
                          <a:effectLst/>
                          <a:latin typeface="Arial" pitchFamily="34" charset="0"/>
                          <a:ea typeface="Times New Roman"/>
                          <a:cs typeface="Arial" pitchFamily="34" charset="0"/>
                        </a:rPr>
                        <a:t>What is the next big thing when these become old.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7270" y="1196752"/>
            <a:ext cx="1609718"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849" y="1188035"/>
            <a:ext cx="6629253" cy="5632311"/>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60" dirty="0" smtClean="0"/>
              <a:t>However, a number of solid state storage devices sometimes use </a:t>
            </a:r>
            <a:r>
              <a:rPr lang="en-US" sz="1760" b="1" dirty="0" smtClean="0">
                <a:solidFill>
                  <a:srgbClr val="FF0000"/>
                </a:solidFill>
              </a:rPr>
              <a:t>electronically erasable programmable read-only memories (EEPROM) </a:t>
            </a:r>
            <a:r>
              <a:rPr lang="en-US" sz="1760" dirty="0" smtClean="0"/>
              <a:t>technology. The main difference is that it uses NOR* chips rather than NAND. This makes them faster in operation; however, devices using EEPROM are considerably more expensive than those that use NAND technology. EEPROM also allows data to be erased in single bytes at a time. Use of NAND only allows blocks of data to be read or erased. This makes EEPROM technology more useful in certain applications where data needs to be accessed or erased in byte-sized chunks.</a:t>
            </a:r>
          </a:p>
          <a:p>
            <a:pPr>
              <a:buClr>
                <a:srgbClr val="00B050"/>
              </a:buClr>
            </a:pPr>
            <a:r>
              <a:rPr lang="en-US" sz="1760" b="1" i="1" dirty="0" smtClean="0">
                <a:solidFill>
                  <a:srgbClr val="0070C0"/>
                </a:solidFill>
              </a:rPr>
              <a:t>Technical part </a:t>
            </a:r>
            <a:r>
              <a:rPr lang="en-US" sz="1760" i="1" dirty="0" smtClean="0">
                <a:solidFill>
                  <a:srgbClr val="0070C0"/>
                </a:solidFill>
              </a:rPr>
              <a:t>(do not need to know this)</a:t>
            </a:r>
          </a:p>
          <a:p>
            <a:pPr marL="285750" indent="-285750">
              <a:buClr>
                <a:srgbClr val="00B050"/>
              </a:buClr>
              <a:buFont typeface="Wingdings 3" panose="05040102010807070707" pitchFamily="18" charset="2"/>
              <a:buChar char=""/>
            </a:pPr>
            <a:r>
              <a:rPr lang="en-US" sz="1760" i="1" dirty="0" smtClean="0">
                <a:solidFill>
                  <a:srgbClr val="0070C0"/>
                </a:solidFill>
              </a:rPr>
              <a:t>NOR flash memory is also a type of non-volatile storage; a NOR ate is a type of logic gate that makes up many electronic circuits, NOR gates work in a different way to NAND gates. Essentially, solid state memories made from NOR gates allow faster read/write operations than those made from NAND gates, but the storage devices cost more to manufacture – consequently, most solid state storage devices use NAND gate technology.</a:t>
            </a:r>
            <a:endParaRPr lang="en-GB" sz="1760" i="1" dirty="0">
              <a:solidFill>
                <a:srgbClr val="FF0000"/>
              </a:solidFill>
            </a:endParaRPr>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55</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3489124"/>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3.4 – Solid State Storage Media</a:t>
            </a:r>
            <a:endParaRPr lang="en-GB" b="1" dirty="0" smtClean="0"/>
          </a:p>
        </p:txBody>
      </p:sp>
      <p:sp>
        <p:nvSpPr>
          <p:cNvPr id="8" name="Rectangle 7"/>
          <p:cNvSpPr/>
          <p:nvPr/>
        </p:nvSpPr>
        <p:spPr>
          <a:xfrm>
            <a:off x="323849" y="1188035"/>
            <a:ext cx="8496623" cy="5647700"/>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860" dirty="0" smtClean="0"/>
              <a:t>Because of the cost implications, the majority of solid state storage devices use NAND technology. The two are usually distinguished by the terms flash (uses NAND) and </a:t>
            </a:r>
            <a:r>
              <a:rPr lang="en-US" sz="1860" b="1" dirty="0" smtClean="0">
                <a:solidFill>
                  <a:srgbClr val="FF0000"/>
                </a:solidFill>
              </a:rPr>
              <a:t>EEPROM</a:t>
            </a:r>
            <a:r>
              <a:rPr lang="en-US" sz="1860" dirty="0" smtClean="0"/>
              <a:t> (uses NOR).</a:t>
            </a:r>
            <a:endParaRPr lang="en-US" sz="1860" dirty="0"/>
          </a:p>
          <a:p>
            <a:pPr marL="285750" indent="-285750">
              <a:buClr>
                <a:srgbClr val="00B050"/>
              </a:buClr>
              <a:buFont typeface="Wingdings 3" panose="05040102010807070707" pitchFamily="18" charset="2"/>
              <a:buChar char=""/>
            </a:pPr>
            <a:r>
              <a:rPr lang="en-US" sz="1860" dirty="0"/>
              <a:t>So what are the main advantages of using </a:t>
            </a:r>
            <a:r>
              <a:rPr lang="en-US" sz="1860" dirty="0" smtClean="0"/>
              <a:t>SSD rather than HDD? The main advantages are summarized below:</a:t>
            </a:r>
          </a:p>
          <a:p>
            <a:pPr marL="630238" indent="-285750">
              <a:buClr>
                <a:srgbClr val="00B050"/>
              </a:buClr>
              <a:buFont typeface="Arial" panose="020B0604020202020204" pitchFamily="34" charset="0"/>
              <a:buChar char="•"/>
            </a:pPr>
            <a:r>
              <a:rPr lang="en-US" sz="1860" dirty="0" smtClean="0"/>
              <a:t>They are more reliable (no moving parts to go wrong)</a:t>
            </a:r>
          </a:p>
          <a:p>
            <a:pPr marL="630238" indent="-285750">
              <a:buClr>
                <a:srgbClr val="00B050"/>
              </a:buClr>
              <a:buFont typeface="Arial" panose="020B0604020202020204" pitchFamily="34" charset="0"/>
              <a:buChar char="•"/>
            </a:pPr>
            <a:r>
              <a:rPr lang="en-US" sz="1860" dirty="0" smtClean="0"/>
              <a:t>They are considerably lighter (which makes they suitable for laptops)</a:t>
            </a:r>
          </a:p>
          <a:p>
            <a:pPr marL="630238" indent="-285750">
              <a:buClr>
                <a:srgbClr val="00B050"/>
              </a:buClr>
              <a:buFont typeface="Arial" panose="020B0604020202020204" pitchFamily="34" charset="0"/>
              <a:buChar char="•"/>
            </a:pPr>
            <a:r>
              <a:rPr lang="en-US" sz="1860" dirty="0" smtClean="0"/>
              <a:t>They do not have to ‘get up to speed’ before they work properly</a:t>
            </a:r>
          </a:p>
          <a:p>
            <a:pPr marL="630238" indent="-285750">
              <a:buClr>
                <a:srgbClr val="00B050"/>
              </a:buClr>
              <a:buFont typeface="Arial" panose="020B0604020202020204" pitchFamily="34" charset="0"/>
              <a:buChar char="•"/>
            </a:pPr>
            <a:r>
              <a:rPr lang="en-US" sz="1860" dirty="0" smtClean="0"/>
              <a:t>They have lower power consumption</a:t>
            </a:r>
          </a:p>
          <a:p>
            <a:pPr marL="630238" indent="-285750">
              <a:buClr>
                <a:srgbClr val="00B050"/>
              </a:buClr>
              <a:buFont typeface="Arial" panose="020B0604020202020204" pitchFamily="34" charset="0"/>
              <a:buChar char="•"/>
            </a:pPr>
            <a:r>
              <a:rPr lang="en-US" sz="1860" dirty="0" smtClean="0"/>
              <a:t>They run much cooler than HDDs (laptop suitable)</a:t>
            </a:r>
          </a:p>
          <a:p>
            <a:pPr marL="630238" indent="-285750">
              <a:buClr>
                <a:srgbClr val="00B050"/>
              </a:buClr>
              <a:buFont typeface="Arial" panose="020B0604020202020204" pitchFamily="34" charset="0"/>
              <a:buChar char="•"/>
            </a:pPr>
            <a:r>
              <a:rPr lang="en-US" sz="1860" dirty="0" smtClean="0"/>
              <a:t>Because there are no moving parts, they are thin</a:t>
            </a:r>
          </a:p>
          <a:p>
            <a:pPr marL="630238" indent="-285750">
              <a:buClr>
                <a:srgbClr val="00B050"/>
              </a:buClr>
              <a:buFont typeface="Arial" panose="020B0604020202020204" pitchFamily="34" charset="0"/>
              <a:buChar char="•"/>
            </a:pPr>
            <a:r>
              <a:rPr lang="en-US" sz="1860" dirty="0" smtClean="0"/>
              <a:t>Data access us considerably faster than HDD</a:t>
            </a:r>
          </a:p>
          <a:p>
            <a:pPr marL="285750" indent="-285750">
              <a:buClr>
                <a:srgbClr val="00B050"/>
              </a:buClr>
              <a:buFont typeface="Wingdings 3" panose="05040102010807070707" pitchFamily="18" charset="2"/>
              <a:buChar char=""/>
            </a:pPr>
            <a:r>
              <a:rPr lang="en-US" sz="1860" dirty="0" smtClean="0"/>
              <a:t>The main drawback of SSD is the questionable longevity of the technology. Most SSD are conservatively rated at only 20GB write operations per day over a 3 year period – this is known as </a:t>
            </a:r>
            <a:r>
              <a:rPr lang="en-US" sz="1860" b="1" dirty="0" smtClean="0">
                <a:solidFill>
                  <a:srgbClr val="FF0000"/>
                </a:solidFill>
              </a:rPr>
              <a:t>SSD endurance</a:t>
            </a:r>
            <a:r>
              <a:rPr lang="en-US" sz="1860" dirty="0" smtClean="0"/>
              <a:t>. For this reason, SSD is not used in Internet Servers, for example, where a huge number of write operations take place every day. However, this issue is being addressed by a number of manufacturers to improve the durability of these SSD systems.</a:t>
            </a:r>
            <a:endParaRPr lang="en-GB" sz="1860" dirty="0"/>
          </a:p>
        </p:txBody>
      </p:sp>
      <p:sp>
        <p:nvSpPr>
          <p:cNvPr id="4" name="Round Same Side Corner Rectangle 3">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55</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7931100"/>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Image result for memory stic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32240" y="5484544"/>
            <a:ext cx="2108477" cy="1112808"/>
          </a:xfrm>
          <a:prstGeom prst="rect">
            <a:avLst/>
          </a:prstGeom>
          <a:noFill/>
          <a:extLst>
            <a:ext uri="{909E8E84-426E-40DD-AFC4-6F175D3DCCD1}">
              <a14:hiddenFill xmlns:a14="http://schemas.microsoft.com/office/drawing/2010/main">
                <a:solidFill>
                  <a:srgbClr val="FFFFFF"/>
                </a:solidFill>
              </a14:hiddenFill>
            </a:ext>
          </a:extLst>
        </p:spPr>
      </p:pic>
      <p:sp>
        <p:nvSpPr>
          <p:cNvPr id="3074" name="Title 1"/>
          <p:cNvSpPr>
            <a:spLocks noGrp="1"/>
          </p:cNvSpPr>
          <p:nvPr>
            <p:ph type="title"/>
          </p:nvPr>
        </p:nvSpPr>
        <p:spPr>
          <a:xfrm>
            <a:off x="107504" y="44624"/>
            <a:ext cx="7416824" cy="625434"/>
          </a:xfrm>
        </p:spPr>
        <p:txBody>
          <a:bodyPr>
            <a:noAutofit/>
          </a:bodyPr>
          <a:lstStyle/>
          <a:p>
            <a:r>
              <a:rPr lang="en-GB" sz="4000" dirty="0" smtClean="0"/>
              <a:t>3.4 – Memory Stick – Pen Drives</a:t>
            </a:r>
            <a:endParaRPr lang="en-GB" sz="4000" b="1" dirty="0" smtClean="0"/>
          </a:p>
        </p:txBody>
      </p:sp>
      <p:sp>
        <p:nvSpPr>
          <p:cNvPr id="8" name="Rectangle 7"/>
          <p:cNvSpPr/>
          <p:nvPr/>
        </p:nvSpPr>
        <p:spPr>
          <a:xfrm>
            <a:off x="323849" y="1188035"/>
            <a:ext cx="8496623" cy="5244513"/>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860" dirty="0"/>
              <a:t>Memory sticks/pen drives can store several gigabytes of data and use the </a:t>
            </a:r>
            <a:r>
              <a:rPr lang="en-US" sz="1860" dirty="0" smtClean="0"/>
              <a:t>solid state </a:t>
            </a:r>
            <a:r>
              <a:rPr lang="en-US" sz="1860" dirty="0"/>
              <a:t>technology described above. They are usually connected to a </a:t>
            </a:r>
            <a:r>
              <a:rPr lang="en-US" sz="1860" dirty="0" smtClean="0"/>
              <a:t>computer through </a:t>
            </a:r>
            <a:r>
              <a:rPr lang="en-US" sz="1860" dirty="0"/>
              <a:t>the USB port and power to operate them is drawn from the </a:t>
            </a:r>
            <a:r>
              <a:rPr lang="en-US" sz="1860" dirty="0" smtClean="0"/>
              <a:t>host computer</a:t>
            </a:r>
            <a:r>
              <a:rPr lang="en-US" sz="1860" dirty="0"/>
              <a:t>. </a:t>
            </a:r>
            <a:endParaRPr lang="en-US" sz="1860" dirty="0" smtClean="0"/>
          </a:p>
          <a:p>
            <a:pPr marL="285750" indent="-285750">
              <a:buClr>
                <a:srgbClr val="00B050"/>
              </a:buClr>
              <a:buFont typeface="Wingdings 3" panose="05040102010807070707" pitchFamily="18" charset="2"/>
              <a:buChar char=""/>
            </a:pPr>
            <a:r>
              <a:rPr lang="en-US" sz="1860" dirty="0" smtClean="0"/>
              <a:t>They </a:t>
            </a:r>
            <a:r>
              <a:rPr lang="en-US" sz="1860" dirty="0"/>
              <a:t>are extremely small and very portable. Most operating </a:t>
            </a:r>
            <a:r>
              <a:rPr lang="en-US" sz="1860" dirty="0" smtClean="0"/>
              <a:t/>
            </a:r>
            <a:br>
              <a:rPr lang="en-US" sz="1860" dirty="0" smtClean="0"/>
            </a:br>
            <a:r>
              <a:rPr lang="en-US" sz="1860" dirty="0" smtClean="0"/>
              <a:t>systems recognise </a:t>
            </a:r>
            <a:r>
              <a:rPr lang="en-US" sz="1860" dirty="0"/>
              <a:t>these storage media, which means no </a:t>
            </a:r>
            <a:r>
              <a:rPr lang="en-US" sz="1860" dirty="0" smtClean="0"/>
              <a:t/>
            </a:r>
            <a:br>
              <a:rPr lang="en-US" sz="1860" dirty="0" smtClean="0"/>
            </a:br>
            <a:r>
              <a:rPr lang="en-US" sz="1860" dirty="0" smtClean="0"/>
              <a:t>additional </a:t>
            </a:r>
            <a:r>
              <a:rPr lang="en-US" sz="1860" dirty="0"/>
              <a:t>software is needed </a:t>
            </a:r>
            <a:r>
              <a:rPr lang="en-US" sz="1860" dirty="0" smtClean="0"/>
              <a:t>to operate </a:t>
            </a:r>
            <a:r>
              <a:rPr lang="en-US" sz="1860" dirty="0"/>
              <a:t>them.</a:t>
            </a:r>
          </a:p>
          <a:p>
            <a:pPr marL="285750" indent="-285750">
              <a:buClr>
                <a:srgbClr val="00B050"/>
              </a:buClr>
              <a:buFont typeface="Wingdings 3" panose="05040102010807070707" pitchFamily="18" charset="2"/>
              <a:buChar char=""/>
            </a:pPr>
            <a:r>
              <a:rPr lang="en-US" sz="1860" dirty="0"/>
              <a:t>Some expensive software now uses these storage methods (sometimes </a:t>
            </a:r>
            <a:r>
              <a:rPr lang="en-US" sz="1860" dirty="0" smtClean="0"/>
              <a:t>referred to </a:t>
            </a:r>
            <a:r>
              <a:rPr lang="en-US" sz="1860" dirty="0"/>
              <a:t>as portable flash drives) as a form of security. They plug into the </a:t>
            </a:r>
            <a:r>
              <a:rPr lang="en-US" sz="1860" dirty="0" smtClean="0"/>
              <a:t>computer using </a:t>
            </a:r>
            <a:r>
              <a:rPr lang="en-US" sz="1860" dirty="0"/>
              <a:t>the USB port and are known as dongles. The software installed on </a:t>
            </a:r>
            <a:r>
              <a:rPr lang="en-US" sz="1860" dirty="0" smtClean="0"/>
              <a:t>a computer </a:t>
            </a:r>
            <a:r>
              <a:rPr lang="en-US" sz="1860" dirty="0"/>
              <a:t>sends out a request (in encrypted form) to the dongle asking for </a:t>
            </a:r>
            <a:r>
              <a:rPr lang="en-US" sz="1860" dirty="0" smtClean="0"/>
              <a:t>an encrypted </a:t>
            </a:r>
            <a:r>
              <a:rPr lang="en-US" sz="1860" dirty="0"/>
              <a:t>validation key. Thus a person trying to carry out software </a:t>
            </a:r>
            <a:r>
              <a:rPr lang="en-US" sz="1860" dirty="0" smtClean="0"/>
              <a:t>piracy would </a:t>
            </a:r>
            <a:r>
              <a:rPr lang="en-US" sz="1860" dirty="0"/>
              <a:t>have to break the code on the dongle first before they could use </a:t>
            </a:r>
            <a:r>
              <a:rPr lang="en-US" sz="1860" dirty="0" smtClean="0"/>
              <a:t>the software.</a:t>
            </a:r>
          </a:p>
          <a:p>
            <a:pPr marL="285750" indent="-285750">
              <a:buClr>
                <a:srgbClr val="00B050"/>
              </a:buClr>
              <a:buFont typeface="Wingdings 3" panose="05040102010807070707" pitchFamily="18" charset="2"/>
              <a:buChar char=""/>
            </a:pPr>
            <a:r>
              <a:rPr lang="en-US" sz="1860" dirty="0" smtClean="0"/>
              <a:t>Some </a:t>
            </a:r>
            <a:r>
              <a:rPr lang="en-US" sz="1860" dirty="0"/>
              <a:t>systems go one stage further and have key bits of </a:t>
            </a:r>
            <a:r>
              <a:rPr lang="en-US" sz="1860" dirty="0" smtClean="0"/>
              <a:t>software stored </a:t>
            </a:r>
            <a:r>
              <a:rPr lang="en-US" sz="1860" dirty="0"/>
              <a:t>on the dongle in encrypted form. The software looks for these pieces </a:t>
            </a:r>
            <a:r>
              <a:rPr lang="en-US" sz="1860" dirty="0" smtClean="0"/>
              <a:t/>
            </a:r>
            <a:br>
              <a:rPr lang="en-US" sz="1860" dirty="0" smtClean="0"/>
            </a:br>
            <a:r>
              <a:rPr lang="en-US" sz="1860" dirty="0" smtClean="0"/>
              <a:t>of encrypted </a:t>
            </a:r>
            <a:r>
              <a:rPr lang="en-US" sz="1860" dirty="0"/>
              <a:t>code to enable it to run. This gives an added </a:t>
            </a:r>
            <a:r>
              <a:rPr lang="en-US" sz="1860" dirty="0" smtClean="0"/>
              <a:t/>
            </a:r>
            <a:br>
              <a:rPr lang="en-US" sz="1860" dirty="0" smtClean="0"/>
            </a:br>
            <a:r>
              <a:rPr lang="en-US" sz="1860" dirty="0" smtClean="0"/>
              <a:t>security benefit </a:t>
            </a:r>
            <a:r>
              <a:rPr lang="en-US" sz="1860" dirty="0"/>
              <a:t>to </a:t>
            </a:r>
            <a:r>
              <a:rPr lang="en-US" sz="1860" dirty="0" smtClean="0"/>
              <a:t>the software</a:t>
            </a:r>
            <a:r>
              <a:rPr lang="en-US" sz="1860" dirty="0"/>
              <a:t>.</a:t>
            </a:r>
            <a:endParaRPr lang="en-GB" sz="1860" dirty="0"/>
          </a:p>
        </p:txBody>
      </p:sp>
      <p:sp>
        <p:nvSpPr>
          <p:cNvPr id="4" name="Round Same Side Corner Rectangle 3">
            <a:hlinkClick r:id="rId4"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55</a:t>
            </a:r>
            <a:endParaRPr lang="en-GB" b="1" dirty="0">
              <a:latin typeface="Arial" panose="020B0604020202020204" pitchFamily="34" charset="0"/>
              <a:cs typeface="Arial" panose="020B0604020202020204" pitchFamily="34" charset="0"/>
            </a:endParaRPr>
          </a:p>
        </p:txBody>
      </p:sp>
      <p:pic>
        <p:nvPicPr>
          <p:cNvPr id="20484" name="Picture 4" descr="Image result for memory stic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4288" y="2132856"/>
            <a:ext cx="1656184" cy="1084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968666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3.4 – Memory Stick – Pen Drives</a:t>
            </a:r>
            <a:endParaRPr lang="en-GB" sz="4000" b="1" dirty="0" smtClean="0"/>
          </a:p>
        </p:txBody>
      </p:sp>
      <p:sp>
        <p:nvSpPr>
          <p:cNvPr id="8" name="Rectangle 7"/>
          <p:cNvSpPr/>
          <p:nvPr/>
        </p:nvSpPr>
        <p:spPr>
          <a:xfrm>
            <a:off x="323849" y="1124744"/>
            <a:ext cx="8496623" cy="5509200"/>
          </a:xfrm>
          <a:prstGeom prst="rect">
            <a:avLst/>
          </a:prstGeom>
        </p:spPr>
        <p:txBody>
          <a:bodyPr wrap="square">
            <a:spAutoFit/>
          </a:bodyPr>
          <a:lstStyle/>
          <a:p>
            <a:pPr>
              <a:buClr>
                <a:srgbClr val="00B050"/>
              </a:buClr>
            </a:pPr>
            <a:r>
              <a:rPr lang="en-US" sz="2200" b="1" dirty="0"/>
              <a:t>Uses</a:t>
            </a:r>
          </a:p>
          <a:p>
            <a:pPr marL="342900" indent="-342900">
              <a:buClr>
                <a:schemeClr val="accent6">
                  <a:lumMod val="50000"/>
                </a:schemeClr>
              </a:buClr>
              <a:buFont typeface="Arial" panose="020B0604020202020204" pitchFamily="34" charset="0"/>
              <a:buChar char="•"/>
            </a:pPr>
            <a:r>
              <a:rPr lang="en-US" sz="2200" dirty="0" smtClean="0"/>
              <a:t>Transporting </a:t>
            </a:r>
            <a:r>
              <a:rPr lang="en-US" sz="2200" dirty="0"/>
              <a:t>files between computers or used as a backup store.</a:t>
            </a:r>
          </a:p>
          <a:p>
            <a:pPr marL="342900" indent="-342900">
              <a:buClr>
                <a:schemeClr val="accent6">
                  <a:lumMod val="50000"/>
                </a:schemeClr>
              </a:buClr>
              <a:buFont typeface="Arial" panose="020B0604020202020204" pitchFamily="34" charset="0"/>
              <a:buChar char="•"/>
            </a:pPr>
            <a:r>
              <a:rPr lang="en-US" sz="2200" dirty="0" smtClean="0"/>
              <a:t>Used </a:t>
            </a:r>
            <a:r>
              <a:rPr lang="en-US" sz="2200" dirty="0"/>
              <a:t>as a security device to prevent software </a:t>
            </a:r>
            <a:r>
              <a:rPr lang="en-US" sz="2200" dirty="0" smtClean="0"/>
              <a:t/>
            </a:r>
            <a:br>
              <a:rPr lang="en-US" sz="2200" dirty="0" smtClean="0"/>
            </a:br>
            <a:r>
              <a:rPr lang="en-US" sz="2200" dirty="0" smtClean="0"/>
              <a:t>piracy </a:t>
            </a:r>
            <a:r>
              <a:rPr lang="en-US" sz="2200" dirty="0"/>
              <a:t>(known as a dongle ).</a:t>
            </a:r>
          </a:p>
          <a:p>
            <a:pPr>
              <a:buClr>
                <a:srgbClr val="00B050"/>
              </a:buClr>
            </a:pPr>
            <a:r>
              <a:rPr lang="en-US" sz="2200" b="1" dirty="0" smtClean="0"/>
              <a:t>Advantages</a:t>
            </a:r>
            <a:endParaRPr lang="en-US" sz="2200" b="1" dirty="0"/>
          </a:p>
          <a:p>
            <a:pPr marL="342900" indent="-342900">
              <a:buClr>
                <a:schemeClr val="accent6">
                  <a:lumMod val="50000"/>
                </a:schemeClr>
              </a:buClr>
              <a:buFont typeface="Arial" panose="020B0604020202020204" pitchFamily="34" charset="0"/>
              <a:buChar char="•"/>
            </a:pPr>
            <a:r>
              <a:rPr lang="en-US" sz="2200" dirty="0" smtClean="0"/>
              <a:t>Very robust and compact </a:t>
            </a:r>
            <a:r>
              <a:rPr lang="en-US" sz="2200" dirty="0"/>
              <a:t>and portable media</a:t>
            </a:r>
            <a:r>
              <a:rPr lang="en-US" sz="2200" dirty="0" smtClean="0"/>
              <a:t>.</a:t>
            </a:r>
            <a:endParaRPr lang="en-US" sz="2200" dirty="0"/>
          </a:p>
          <a:p>
            <a:pPr marL="342900" indent="-342900">
              <a:buClr>
                <a:schemeClr val="accent6">
                  <a:lumMod val="50000"/>
                </a:schemeClr>
              </a:buClr>
              <a:buFont typeface="Arial" panose="020B0604020202020204" pitchFamily="34" charset="0"/>
              <a:buChar char="•"/>
            </a:pPr>
            <a:r>
              <a:rPr lang="en-US" sz="2200" dirty="0" smtClean="0"/>
              <a:t>Doesn't </a:t>
            </a:r>
            <a:r>
              <a:rPr lang="en-US" sz="2200" dirty="0"/>
              <a:t>need additional software to work on most computers.</a:t>
            </a:r>
          </a:p>
          <a:p>
            <a:pPr marL="342900" indent="-342900">
              <a:buClr>
                <a:schemeClr val="accent6">
                  <a:lumMod val="50000"/>
                </a:schemeClr>
              </a:buClr>
              <a:buFont typeface="Arial" panose="020B0604020202020204" pitchFamily="34" charset="0"/>
              <a:buChar char="•"/>
            </a:pPr>
            <a:r>
              <a:rPr lang="en-US" sz="2200" dirty="0" smtClean="0"/>
              <a:t>They </a:t>
            </a:r>
            <a:r>
              <a:rPr lang="en-US" sz="2200" dirty="0"/>
              <a:t>are not affected by magnetic fields</a:t>
            </a:r>
            <a:r>
              <a:rPr lang="en-US" sz="2200" dirty="0" smtClean="0"/>
              <a:t>.</a:t>
            </a:r>
          </a:p>
          <a:p>
            <a:pPr>
              <a:buClr>
                <a:srgbClr val="00B050"/>
              </a:buClr>
            </a:pPr>
            <a:r>
              <a:rPr lang="en-US" sz="2200" b="1" dirty="0"/>
              <a:t>Disadvantages</a:t>
            </a:r>
          </a:p>
          <a:p>
            <a:pPr marL="342900" indent="-342900">
              <a:buClr>
                <a:schemeClr val="accent6">
                  <a:lumMod val="50000"/>
                </a:schemeClr>
              </a:buClr>
              <a:buFont typeface="Arial" panose="020B0604020202020204" pitchFamily="34" charset="0"/>
              <a:buChar char="•"/>
            </a:pPr>
            <a:r>
              <a:rPr lang="en-US" sz="2200" dirty="0" smtClean="0"/>
              <a:t>Can't </a:t>
            </a:r>
            <a:r>
              <a:rPr lang="en-US" sz="2200" dirty="0"/>
              <a:t>write-protect the data/files.</a:t>
            </a:r>
          </a:p>
          <a:p>
            <a:pPr marL="342900" indent="-342900">
              <a:buClr>
                <a:schemeClr val="accent6">
                  <a:lumMod val="50000"/>
                </a:schemeClr>
              </a:buClr>
              <a:buFont typeface="Arial" panose="020B0604020202020204" pitchFamily="34" charset="0"/>
              <a:buChar char="•"/>
            </a:pPr>
            <a:r>
              <a:rPr lang="en-US" sz="2200" dirty="0" smtClean="0"/>
              <a:t>Easy </a:t>
            </a:r>
            <a:r>
              <a:rPr lang="en-US" sz="2200" dirty="0"/>
              <a:t>to lose (due to their small physical size).</a:t>
            </a:r>
          </a:p>
          <a:p>
            <a:pPr marL="342900" indent="-342900">
              <a:buClr>
                <a:schemeClr val="accent6">
                  <a:lumMod val="50000"/>
                </a:schemeClr>
              </a:buClr>
              <a:buFont typeface="Arial" panose="020B0604020202020204" pitchFamily="34" charset="0"/>
              <a:buChar char="•"/>
            </a:pPr>
            <a:r>
              <a:rPr lang="en-US" sz="2200" dirty="0" smtClean="0"/>
              <a:t>The </a:t>
            </a:r>
            <a:r>
              <a:rPr lang="en-US" sz="2200" dirty="0"/>
              <a:t>user needs to be very careful when removing a memory stick from </a:t>
            </a:r>
            <a:r>
              <a:rPr lang="en-US" sz="2200" dirty="0" smtClean="0"/>
              <a:t>a computer </a:t>
            </a:r>
            <a:r>
              <a:rPr lang="en-US" sz="2200" dirty="0"/>
              <a:t>- incorrect removal (for example, while it is still doing a </a:t>
            </a:r>
            <a:r>
              <a:rPr lang="en-US" sz="2200" dirty="0" smtClean="0"/>
              <a:t>read/write operation</a:t>
            </a:r>
            <a:r>
              <a:rPr lang="en-US" sz="2200" dirty="0"/>
              <a:t>) will corrupt the data on the memory stick, rendering it useless.</a:t>
            </a:r>
            <a:endParaRPr lang="en-GB" sz="2200" dirty="0"/>
          </a:p>
        </p:txBody>
      </p:sp>
      <p:sp>
        <p:nvSpPr>
          <p:cNvPr id="4" name="Round Same Side Corner Rectangle 3">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55</a:t>
            </a:r>
            <a:endParaRPr lang="en-GB" b="1" dirty="0">
              <a:latin typeface="Arial" panose="020B0604020202020204" pitchFamily="34" charset="0"/>
              <a:cs typeface="Arial" panose="020B0604020202020204" pitchFamily="34" charset="0"/>
            </a:endParaRPr>
          </a:p>
        </p:txBody>
      </p:sp>
      <p:pic>
        <p:nvPicPr>
          <p:cNvPr id="20484" name="Picture 4" descr="Image result for memory sti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1916832"/>
            <a:ext cx="2232248" cy="1461110"/>
          </a:xfrm>
          <a:prstGeom prst="rect">
            <a:avLst/>
          </a:prstGeom>
          <a:noFill/>
          <a:extLst>
            <a:ext uri="{909E8E84-426E-40DD-AFC4-6F175D3DCCD1}">
              <a14:hiddenFill xmlns:a14="http://schemas.microsoft.com/office/drawing/2010/main">
                <a:solidFill>
                  <a:srgbClr val="FFFFFF"/>
                </a:solidFill>
              </a14:hiddenFill>
            </a:ext>
          </a:extLst>
        </p:spPr>
      </p:pic>
      <p:pic>
        <p:nvPicPr>
          <p:cNvPr id="20482" name="Picture 2" descr="Image result for memory stick"/>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50938" y="3933056"/>
            <a:ext cx="2389779" cy="1261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632489"/>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3.4 – Flash Memory Cards</a:t>
            </a:r>
            <a:endParaRPr lang="en-GB" b="1" dirty="0" smtClean="0"/>
          </a:p>
        </p:txBody>
      </p:sp>
      <p:sp>
        <p:nvSpPr>
          <p:cNvPr id="8" name="Rectangle 7"/>
          <p:cNvSpPr/>
          <p:nvPr/>
        </p:nvSpPr>
        <p:spPr>
          <a:xfrm>
            <a:off x="323849" y="1124744"/>
            <a:ext cx="8496623" cy="5632311"/>
          </a:xfrm>
          <a:prstGeom prst="rect">
            <a:avLst/>
          </a:prstGeom>
        </p:spPr>
        <p:txBody>
          <a:bodyPr wrap="square">
            <a:spAutoFit/>
          </a:bodyPr>
          <a:lstStyle/>
          <a:p>
            <a:pPr>
              <a:buClr>
                <a:srgbClr val="00B050"/>
              </a:buClr>
            </a:pPr>
            <a:r>
              <a:rPr lang="en-US" sz="2000" b="1" dirty="0"/>
              <a:t>Flash memory cards</a:t>
            </a:r>
          </a:p>
          <a:p>
            <a:pPr marL="285750" indent="-285750">
              <a:buClr>
                <a:srgbClr val="00B050"/>
              </a:buClr>
              <a:buFont typeface="Wingdings 3" panose="05040102010807070707" pitchFamily="18" charset="2"/>
              <a:buChar char=""/>
            </a:pPr>
            <a:r>
              <a:rPr lang="en-US" sz="2000" dirty="0"/>
              <a:t>These are a form of electrically erasable programmable </a:t>
            </a:r>
            <a:r>
              <a:rPr lang="en-US" sz="2000" dirty="0" smtClean="0"/>
              <a:t>read-only memory </a:t>
            </a:r>
            <a:r>
              <a:rPr lang="en-US" sz="2000" dirty="0"/>
              <a:t>(EEPROM) and are examples of solid state memories.</a:t>
            </a:r>
          </a:p>
          <a:p>
            <a:pPr>
              <a:buClr>
                <a:srgbClr val="00B050"/>
              </a:buClr>
            </a:pPr>
            <a:r>
              <a:rPr lang="en-US" sz="2000" b="1" dirty="0"/>
              <a:t>Uses</a:t>
            </a:r>
          </a:p>
          <a:p>
            <a:pPr marL="342900" indent="-342900">
              <a:buClr>
                <a:schemeClr val="accent6">
                  <a:lumMod val="50000"/>
                </a:schemeClr>
              </a:buClr>
              <a:buFont typeface="Arial" panose="020B0604020202020204" pitchFamily="34" charset="0"/>
              <a:buChar char="•"/>
            </a:pPr>
            <a:r>
              <a:rPr lang="en-US" sz="2000" dirty="0" smtClean="0"/>
              <a:t>Storing </a:t>
            </a:r>
            <a:r>
              <a:rPr lang="en-US" sz="2000" dirty="0"/>
              <a:t>photos on digital cameras.</a:t>
            </a:r>
          </a:p>
          <a:p>
            <a:pPr marL="342900" indent="-342900">
              <a:buClr>
                <a:schemeClr val="accent6">
                  <a:lumMod val="50000"/>
                </a:schemeClr>
              </a:buClr>
              <a:buFont typeface="Arial" panose="020B0604020202020204" pitchFamily="34" charset="0"/>
              <a:buChar char="•"/>
            </a:pPr>
            <a:r>
              <a:rPr lang="en-US" sz="2000" dirty="0" smtClean="0"/>
              <a:t>Used </a:t>
            </a:r>
            <a:r>
              <a:rPr lang="en-US" sz="2000" dirty="0"/>
              <a:t>as mobile phone memory cards.</a:t>
            </a:r>
          </a:p>
          <a:p>
            <a:pPr marL="342900" indent="-342900">
              <a:buClr>
                <a:schemeClr val="accent6">
                  <a:lumMod val="50000"/>
                </a:schemeClr>
              </a:buClr>
              <a:buFont typeface="Arial" panose="020B0604020202020204" pitchFamily="34" charset="0"/>
              <a:buChar char="•"/>
            </a:pPr>
            <a:r>
              <a:rPr lang="en-US" sz="2000" dirty="0" smtClean="0"/>
              <a:t>Used </a:t>
            </a:r>
            <a:r>
              <a:rPr lang="en-US" sz="2000" dirty="0"/>
              <a:t>in MP3 players to store music files.</a:t>
            </a:r>
          </a:p>
          <a:p>
            <a:pPr marL="342900" indent="-342900">
              <a:buClr>
                <a:schemeClr val="accent6">
                  <a:lumMod val="50000"/>
                </a:schemeClr>
              </a:buClr>
              <a:buFont typeface="Arial" panose="020B0604020202020204" pitchFamily="34" charset="0"/>
              <a:buChar char="•"/>
            </a:pPr>
            <a:r>
              <a:rPr lang="en-US" sz="2000" dirty="0" smtClean="0"/>
              <a:t>Used </a:t>
            </a:r>
            <a:r>
              <a:rPr lang="en-US" sz="2000" dirty="0"/>
              <a:t>as a backup store in hand-held computer devices.</a:t>
            </a:r>
          </a:p>
          <a:p>
            <a:pPr>
              <a:buClr>
                <a:srgbClr val="00B050"/>
              </a:buClr>
            </a:pPr>
            <a:r>
              <a:rPr lang="en-US" sz="2000" b="1" dirty="0"/>
              <a:t>Advantages</a:t>
            </a:r>
          </a:p>
          <a:p>
            <a:pPr marL="342900" indent="-342900">
              <a:buClr>
                <a:schemeClr val="accent6">
                  <a:lumMod val="50000"/>
                </a:schemeClr>
              </a:buClr>
              <a:buFont typeface="Arial" panose="020B0604020202020204" pitchFamily="34" charset="0"/>
              <a:buChar char="•"/>
            </a:pPr>
            <a:r>
              <a:rPr lang="en-US" sz="2000" dirty="0" smtClean="0"/>
              <a:t>Very </a:t>
            </a:r>
            <a:r>
              <a:rPr lang="en-US" sz="2000" dirty="0"/>
              <a:t>compact and can be easily removed and used in another device or </a:t>
            </a:r>
            <a:r>
              <a:rPr lang="en-US" sz="2000" dirty="0" smtClean="0"/>
              <a:t>for transferring </a:t>
            </a:r>
            <a:r>
              <a:rPr lang="en-US" sz="2000" dirty="0"/>
              <a:t>photos directly to a computer or printer.</a:t>
            </a:r>
          </a:p>
          <a:p>
            <a:pPr marL="342900" indent="-342900">
              <a:buClr>
                <a:schemeClr val="accent6">
                  <a:lumMod val="50000"/>
                </a:schemeClr>
              </a:buClr>
              <a:buFont typeface="Arial" panose="020B0604020202020204" pitchFamily="34" charset="0"/>
              <a:buChar char="•"/>
            </a:pPr>
            <a:r>
              <a:rPr lang="en-US" sz="2000" dirty="0" smtClean="0"/>
              <a:t>Since they </a:t>
            </a:r>
            <a:r>
              <a:rPr lang="en-US" sz="2000" dirty="0"/>
              <a:t>are solid state memories, they are very robust.</a:t>
            </a:r>
          </a:p>
          <a:p>
            <a:pPr>
              <a:buClr>
                <a:srgbClr val="00B050"/>
              </a:buClr>
            </a:pPr>
            <a:r>
              <a:rPr lang="en-US" sz="2000" b="1" dirty="0"/>
              <a:t>Disadvantages</a:t>
            </a:r>
          </a:p>
          <a:p>
            <a:pPr marL="342900" indent="-342900">
              <a:buClr>
                <a:schemeClr val="accent6">
                  <a:lumMod val="50000"/>
                </a:schemeClr>
              </a:buClr>
              <a:buFont typeface="Arial" panose="020B0604020202020204" pitchFamily="34" charset="0"/>
              <a:buChar char="•"/>
            </a:pPr>
            <a:r>
              <a:rPr lang="en-US" sz="2000" dirty="0" smtClean="0"/>
              <a:t>Expensive </a:t>
            </a:r>
            <a:r>
              <a:rPr lang="en-US" sz="2000" dirty="0"/>
              <a:t>per gigabyte of memory when compared </a:t>
            </a:r>
            <a:r>
              <a:rPr lang="en-US" sz="2000" dirty="0" smtClean="0"/>
              <a:t/>
            </a:r>
            <a:br>
              <a:rPr lang="en-US" sz="2000" dirty="0" smtClean="0"/>
            </a:br>
            <a:r>
              <a:rPr lang="en-US" sz="2000" dirty="0" smtClean="0"/>
              <a:t>to </a:t>
            </a:r>
            <a:r>
              <a:rPr lang="en-US" sz="2000" dirty="0"/>
              <a:t>hard drive disks.</a:t>
            </a:r>
          </a:p>
          <a:p>
            <a:pPr marL="342900" indent="-342900">
              <a:buClr>
                <a:schemeClr val="accent6">
                  <a:lumMod val="50000"/>
                </a:schemeClr>
              </a:buClr>
              <a:buFont typeface="Arial" panose="020B0604020202020204" pitchFamily="34" charset="0"/>
              <a:buChar char="•"/>
            </a:pPr>
            <a:r>
              <a:rPr lang="en-US" sz="2000" dirty="0" smtClean="0"/>
              <a:t>Have </a:t>
            </a:r>
            <a:r>
              <a:rPr lang="en-US" sz="2000" dirty="0"/>
              <a:t>a finite life regarding the number of times </a:t>
            </a:r>
            <a:r>
              <a:rPr lang="en-US" sz="2000" dirty="0" smtClean="0"/>
              <a:t>they </a:t>
            </a:r>
            <a:br>
              <a:rPr lang="en-US" sz="2000" dirty="0" smtClean="0"/>
            </a:br>
            <a:r>
              <a:rPr lang="en-US" sz="2000" dirty="0" smtClean="0"/>
              <a:t>can </a:t>
            </a:r>
            <a:r>
              <a:rPr lang="en-US" sz="2000" dirty="0"/>
              <a:t>be read from </a:t>
            </a:r>
            <a:r>
              <a:rPr lang="en-US" sz="2000" dirty="0" smtClean="0"/>
              <a:t>or written </a:t>
            </a:r>
            <a:r>
              <a:rPr lang="en-US" sz="2000" dirty="0"/>
              <a:t>to.</a:t>
            </a:r>
          </a:p>
          <a:p>
            <a:pPr marL="342900" indent="-342900">
              <a:buClr>
                <a:schemeClr val="accent6">
                  <a:lumMod val="50000"/>
                </a:schemeClr>
              </a:buClr>
              <a:buFont typeface="Arial" panose="020B0604020202020204" pitchFamily="34" charset="0"/>
              <a:buChar char="•"/>
            </a:pPr>
            <a:r>
              <a:rPr lang="en-US" sz="2000" dirty="0" smtClean="0"/>
              <a:t>Have </a:t>
            </a:r>
            <a:r>
              <a:rPr lang="en-US" sz="2000" dirty="0"/>
              <a:t>a lower storage capacity </a:t>
            </a:r>
            <a:r>
              <a:rPr lang="en-US" sz="2000" dirty="0" smtClean="0"/>
              <a:t>than </a:t>
            </a:r>
            <a:r>
              <a:rPr lang="en-US" sz="2000" dirty="0"/>
              <a:t>hard disks.</a:t>
            </a:r>
            <a:endParaRPr lang="en-GB" sz="2000" dirty="0"/>
          </a:p>
        </p:txBody>
      </p:sp>
      <p:sp>
        <p:nvSpPr>
          <p:cNvPr id="4" name="Round Same Side Corner Rectangle 3">
            <a:hlinkClick r:id="rId3"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55</a:t>
            </a:r>
            <a:endParaRPr lang="en-GB" b="1" dirty="0">
              <a:latin typeface="Arial" panose="020B0604020202020204" pitchFamily="34" charset="0"/>
              <a:cs typeface="Arial" panose="020B0604020202020204" pitchFamily="34" charset="0"/>
            </a:endParaRPr>
          </a:p>
        </p:txBody>
      </p:sp>
      <p:pic>
        <p:nvPicPr>
          <p:cNvPr id="28674" name="Picture 2" descr="Image result for flash memory car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2098775"/>
            <a:ext cx="2371606" cy="1843077"/>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descr="Image result for flash memory card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689404" y="5027091"/>
            <a:ext cx="2131068" cy="1570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5301578"/>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3 – Glossary</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634664709"/>
              </p:ext>
            </p:extLst>
          </p:nvPr>
        </p:nvGraphicFramePr>
        <p:xfrm>
          <a:off x="6948264" y="1161875"/>
          <a:ext cx="1835893" cy="5419545"/>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394917">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630" baseline="0" dirty="0" smtClean="0">
                          <a:solidFill>
                            <a:srgbClr val="FF0000"/>
                          </a:solidFill>
                          <a:effectLst/>
                          <a:latin typeface="Arial" pitchFamily="34" charset="0"/>
                          <a:ea typeface="Times New Roman"/>
                          <a:cs typeface="Arial" pitchFamily="34" charset="0"/>
                        </a:rPr>
                        <a:t>What is SMART</a:t>
                      </a:r>
                    </a:p>
                    <a:p>
                      <a:pPr marL="177800" indent="-177800" algn="l">
                        <a:spcAft>
                          <a:spcPts val="600"/>
                        </a:spcAft>
                        <a:buFontTx/>
                        <a:buBlip>
                          <a:blip r:embed="rId3"/>
                        </a:buBlip>
                      </a:pPr>
                      <a:r>
                        <a:rPr lang="en-GB" sz="1630" baseline="0" dirty="0" smtClean="0">
                          <a:solidFill>
                            <a:schemeClr val="tx1"/>
                          </a:solidFill>
                          <a:effectLst/>
                          <a:latin typeface="Arial" pitchFamily="34" charset="0"/>
                          <a:ea typeface="Times New Roman"/>
                          <a:cs typeface="Arial" pitchFamily="34" charset="0"/>
                        </a:rPr>
                        <a:t>What is the difference between and Aim and an Objective</a:t>
                      </a:r>
                    </a:p>
                    <a:p>
                      <a:pPr marL="177800" indent="-177800" algn="l">
                        <a:spcAft>
                          <a:spcPts val="600"/>
                        </a:spcAft>
                        <a:buFontTx/>
                        <a:buBlip>
                          <a:blip r:embed="rId3"/>
                        </a:buBlip>
                      </a:pPr>
                      <a:r>
                        <a:rPr lang="en-GB" sz="1630" baseline="0" dirty="0" smtClean="0">
                          <a:solidFill>
                            <a:srgbClr val="FF0000"/>
                          </a:solidFill>
                          <a:effectLst/>
                          <a:latin typeface="Arial" pitchFamily="34" charset="0"/>
                          <a:ea typeface="Times New Roman"/>
                          <a:cs typeface="Arial" pitchFamily="34" charset="0"/>
                        </a:rPr>
                        <a:t>Why would Objectives change when a company merges</a:t>
                      </a:r>
                    </a:p>
                    <a:p>
                      <a:pPr marL="177800" indent="-177800" algn="l">
                        <a:spcAft>
                          <a:spcPts val="600"/>
                        </a:spcAft>
                        <a:buFontTx/>
                        <a:buBlip>
                          <a:blip r:embed="rId3"/>
                        </a:buBlip>
                      </a:pPr>
                      <a:r>
                        <a:rPr lang="en-GB" sz="1630" baseline="0" dirty="0" smtClean="0">
                          <a:solidFill>
                            <a:schemeClr val="tx1"/>
                          </a:solidFill>
                          <a:effectLst/>
                          <a:latin typeface="Arial" pitchFamily="34" charset="0"/>
                          <a:ea typeface="Times New Roman"/>
                          <a:cs typeface="Arial" pitchFamily="34" charset="0"/>
                        </a:rPr>
                        <a:t>What happens when Objectives are not met</a:t>
                      </a:r>
                    </a:p>
                    <a:p>
                      <a:pPr marL="177800" indent="-177800" algn="l">
                        <a:spcAft>
                          <a:spcPts val="600"/>
                        </a:spcAft>
                        <a:buFontTx/>
                        <a:buBlip>
                          <a:blip r:embed="rId3"/>
                        </a:buBlip>
                      </a:pPr>
                      <a:r>
                        <a:rPr lang="en-GB" sz="1630" baseline="0" dirty="0" smtClean="0">
                          <a:solidFill>
                            <a:srgbClr val="FF0000"/>
                          </a:solidFill>
                          <a:effectLst/>
                          <a:latin typeface="Arial" pitchFamily="34" charset="0"/>
                          <a:ea typeface="Times New Roman"/>
                          <a:cs typeface="Arial" pitchFamily="34" charset="0"/>
                        </a:rPr>
                        <a:t>How are objectives of a charity different from a private business.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850" y="1155809"/>
            <a:ext cx="6480398" cy="1569660"/>
          </a:xfrm>
          <a:prstGeom prst="rect">
            <a:avLst/>
          </a:prstGeom>
        </p:spPr>
        <p:txBody>
          <a:bodyPr wrap="square">
            <a:spAutoFit/>
          </a:bodyPr>
          <a:lstStyle/>
          <a:p>
            <a:pPr marL="395288" indent="-395288">
              <a:buClr>
                <a:srgbClr val="00B050"/>
              </a:buClr>
              <a:buFont typeface="Wingdings 3" panose="05040102010807070707" pitchFamily="18" charset="2"/>
              <a:buChar char=""/>
            </a:pPr>
            <a:r>
              <a:rPr lang="en-US" sz="2400" b="1" dirty="0" smtClean="0">
                <a:latin typeface="Calibri" panose="020F0502020204030204" pitchFamily="34" charset="0"/>
              </a:rPr>
              <a:t>Solid State Drive </a:t>
            </a:r>
            <a:r>
              <a:rPr lang="en-US" sz="2400" dirty="0" smtClean="0">
                <a:latin typeface="Calibri" panose="020F0502020204030204" pitchFamily="34" charset="0"/>
              </a:rPr>
              <a:t>– Hard drive with no moving parts, expensive but 100% reliable as nothing but a circuit board to break down.</a:t>
            </a:r>
          </a:p>
          <a:p>
            <a:pPr marL="395288" indent="-395288">
              <a:buClr>
                <a:srgbClr val="00B050"/>
              </a:buClr>
              <a:buFont typeface="Wingdings 3" panose="05040102010807070707" pitchFamily="18" charset="2"/>
              <a:buChar char=""/>
            </a:pPr>
            <a:endParaRPr lang="en-US" sz="2400" dirty="0" smtClean="0">
              <a:latin typeface="Calibri" panose="020F0502020204030204" pitchFamily="34" charset="0"/>
            </a:endParaRPr>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54</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98966"/>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 Unit 03</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8" name="TextBox 7">
            <a:hlinkClick r:id="rId3"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158" y="1214421"/>
            <a:ext cx="8143932" cy="4442145"/>
          </a:xfrm>
          <a:prstGeom prst="rect">
            <a:avLst/>
          </a:prstGeom>
          <a:noFill/>
          <a:ln w="9525">
            <a:noFill/>
            <a:miter lim="800000"/>
            <a:headEnd/>
            <a:tailEnd/>
          </a:ln>
          <a:effectLst/>
        </p:spPr>
      </p:pic>
      <p:sp>
        <p:nvSpPr>
          <p:cNvPr id="9" name="TextBox 8"/>
          <p:cNvSpPr txBox="1"/>
          <p:nvPr/>
        </p:nvSpPr>
        <p:spPr>
          <a:xfrm>
            <a:off x="7500958" y="1214422"/>
            <a:ext cx="1338828" cy="369332"/>
          </a:xfrm>
          <a:prstGeom prst="rect">
            <a:avLst/>
          </a:prstGeom>
          <a:solidFill>
            <a:srgbClr val="FFC000"/>
          </a:solidFill>
          <a:effectLst>
            <a:outerShdw blurRad="101600" dist="38100" dir="2700000" sx="104000" sy="104000" algn="tl" rotWithShape="0">
              <a:prstClr val="black">
                <a:alpha val="40000"/>
              </a:prstClr>
            </a:outerShdw>
          </a:effectLst>
        </p:spPr>
        <p:txBody>
          <a:bodyPr wrap="none" rtlCol="0">
            <a:spAutoFit/>
          </a:bodyPr>
          <a:lstStyle/>
          <a:p>
            <a:r>
              <a:rPr lang="en-US" dirty="0" smtClean="0"/>
              <a:t>May - 2015</a:t>
            </a:r>
            <a:endParaRPr lang="en-US" dirty="0"/>
          </a:p>
        </p:txBody>
      </p:sp>
      <p:sp>
        <p:nvSpPr>
          <p:cNvPr id="10" name="Rectangle 9"/>
          <p:cNvSpPr/>
          <p:nvPr/>
        </p:nvSpPr>
        <p:spPr>
          <a:xfrm>
            <a:off x="428596" y="5643578"/>
            <a:ext cx="8429684" cy="923330"/>
          </a:xfrm>
          <a:prstGeom prst="rect">
            <a:avLst/>
          </a:prstGeom>
        </p:spPr>
        <p:txBody>
          <a:bodyPr wrap="square">
            <a:spAutoFit/>
          </a:bodyPr>
          <a:lstStyle/>
          <a:p>
            <a:r>
              <a:rPr lang="en-US" b="1" dirty="0" smtClean="0"/>
              <a:t>(c) Name two storage devices shown in the diagram above.</a:t>
            </a:r>
          </a:p>
          <a:p>
            <a:r>
              <a:rPr lang="en-US" dirty="0" smtClean="0"/>
              <a:t>1...............................................................................................................................</a:t>
            </a:r>
          </a:p>
          <a:p>
            <a:r>
              <a:rPr lang="en-US" dirty="0" smtClean="0"/>
              <a:t>2.......................................................................................................................... [2]</a:t>
            </a:r>
            <a:endParaRPr lang="en-US" dirty="0"/>
          </a:p>
        </p:txBody>
      </p:sp>
    </p:spTree>
    <p:extLst>
      <p:ext uri="{BB962C8B-B14F-4D97-AF65-F5344CB8AC3E}">
        <p14:creationId xmlns:p14="http://schemas.microsoft.com/office/powerpoint/2010/main" val="984859212"/>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 Unit 03</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8" name="TextBox 7">
            <a:hlinkClick r:id="rId3" action="ppaction://hlinkfile"/>
          </p:cNvPr>
          <p:cNvSpPr txBox="1"/>
          <p:nvPr/>
        </p:nvSpPr>
        <p:spPr>
          <a:xfrm>
            <a:off x="285720" y="1142984"/>
            <a:ext cx="360040" cy="646331"/>
          </a:xfrm>
          <a:prstGeom prst="rect">
            <a:avLst/>
          </a:prstGeom>
          <a:noFill/>
        </p:spPr>
        <p:txBody>
          <a:bodyPr wrap="square" rtlCol="0">
            <a:spAutoFit/>
          </a:bodyPr>
          <a:lstStyle/>
          <a:p>
            <a:r>
              <a:rPr lang="en-US" sz="3600" b="1" dirty="0" smtClean="0">
                <a:solidFill>
                  <a:srgbClr val="0070C0"/>
                </a:solidFill>
              </a:rPr>
              <a:t>?</a:t>
            </a:r>
            <a:endParaRPr lang="en-GB" sz="2000" b="1" dirty="0">
              <a:solidFill>
                <a:srgbClr val="0070C0"/>
              </a:solidFill>
            </a:endParaRPr>
          </a:p>
        </p:txBody>
      </p:sp>
      <p:sp>
        <p:nvSpPr>
          <p:cNvPr id="9" name="TextBox 8"/>
          <p:cNvSpPr txBox="1"/>
          <p:nvPr/>
        </p:nvSpPr>
        <p:spPr>
          <a:xfrm>
            <a:off x="6786578" y="1214422"/>
            <a:ext cx="1967205" cy="369332"/>
          </a:xfrm>
          <a:prstGeom prst="rect">
            <a:avLst/>
          </a:prstGeom>
          <a:solidFill>
            <a:srgbClr val="FFC000"/>
          </a:solidFill>
          <a:effectLst>
            <a:outerShdw blurRad="101600" dist="38100" dir="2700000" sx="104000" sy="104000" algn="tl" rotWithShape="0">
              <a:prstClr val="black">
                <a:alpha val="40000"/>
              </a:prstClr>
            </a:outerShdw>
          </a:effectLst>
        </p:spPr>
        <p:txBody>
          <a:bodyPr wrap="none" rtlCol="0">
            <a:spAutoFit/>
          </a:bodyPr>
          <a:lstStyle/>
          <a:p>
            <a:r>
              <a:rPr lang="en-US" dirty="0" smtClean="0"/>
              <a:t>November - 2009</a:t>
            </a:r>
            <a:endParaRPr lang="en-US" dirty="0"/>
          </a:p>
        </p:txBody>
      </p:sp>
      <p:sp>
        <p:nvSpPr>
          <p:cNvPr id="11" name="Rectangle 10"/>
          <p:cNvSpPr/>
          <p:nvPr/>
        </p:nvSpPr>
        <p:spPr>
          <a:xfrm>
            <a:off x="357158" y="1643050"/>
            <a:ext cx="8429684" cy="3323987"/>
          </a:xfrm>
          <a:prstGeom prst="rect">
            <a:avLst/>
          </a:prstGeom>
        </p:spPr>
        <p:txBody>
          <a:bodyPr wrap="square">
            <a:spAutoFit/>
          </a:bodyPr>
          <a:lstStyle/>
          <a:p>
            <a:pPr>
              <a:tabLst>
                <a:tab pos="341313" algn="l"/>
              </a:tabLst>
            </a:pPr>
            <a:r>
              <a:rPr lang="en-US" sz="2400" b="1" dirty="0" smtClean="0"/>
              <a:t>2</a:t>
            </a:r>
            <a:r>
              <a:rPr lang="en-US" sz="2400" dirty="0" smtClean="0"/>
              <a:t> 	Ring two items which are storage devices.</a:t>
            </a:r>
            <a:br>
              <a:rPr lang="en-US" sz="2400" dirty="0" smtClean="0"/>
            </a:br>
            <a:endParaRPr lang="en-US" sz="2400" dirty="0" smtClean="0"/>
          </a:p>
          <a:p>
            <a:pPr marL="341313">
              <a:tabLst>
                <a:tab pos="3030538" algn="l"/>
                <a:tab pos="5035550" algn="l"/>
                <a:tab pos="7656513" algn="l"/>
              </a:tabLst>
            </a:pPr>
            <a:r>
              <a:rPr lang="en-US" sz="2400" b="1" dirty="0" smtClean="0"/>
              <a:t>Bar code reader	Keyboard	Laser printer</a:t>
            </a:r>
          </a:p>
          <a:p>
            <a:pPr marL="341313">
              <a:tabLst>
                <a:tab pos="3030538" algn="l"/>
                <a:tab pos="5035550" algn="l"/>
                <a:tab pos="7656513" algn="l"/>
              </a:tabLst>
            </a:pPr>
            <a:r>
              <a:rPr lang="en-US" sz="2400" b="1" dirty="0" smtClean="0"/>
              <a:t/>
            </a:r>
            <a:br>
              <a:rPr lang="en-US" sz="2400" b="1" dirty="0" smtClean="0"/>
            </a:br>
            <a:r>
              <a:rPr lang="en-US" sz="2400" b="1" dirty="0" smtClean="0"/>
              <a:t>Memory stick 	Mouse 	Zip disc drive	</a:t>
            </a:r>
            <a:r>
              <a:rPr lang="en-US" sz="2400" dirty="0" smtClean="0"/>
              <a:t>[2]</a:t>
            </a:r>
          </a:p>
          <a:p>
            <a:pPr marL="341313">
              <a:tabLst>
                <a:tab pos="3030538" algn="l"/>
                <a:tab pos="5035550" algn="l"/>
                <a:tab pos="7656513" algn="l"/>
              </a:tabLst>
            </a:pPr>
            <a:endParaRPr lang="en-US" b="1" dirty="0" smtClean="0"/>
          </a:p>
          <a:p>
            <a:pPr marL="341313" indent="-341313">
              <a:buAutoNum type="arabicPlain" startAt="5"/>
              <a:tabLst>
                <a:tab pos="3030538" algn="l"/>
                <a:tab pos="5035550" algn="l"/>
                <a:tab pos="7656513" algn="l"/>
              </a:tabLst>
            </a:pPr>
            <a:r>
              <a:rPr lang="en-US" sz="2400" dirty="0" smtClean="0"/>
              <a:t>Tick True or False for the following statements about RAM and ROM.</a:t>
            </a:r>
          </a:p>
          <a:p>
            <a:pPr marL="457200" indent="-457200">
              <a:tabLst>
                <a:tab pos="3030538" algn="l"/>
                <a:tab pos="5035550" algn="l"/>
                <a:tab pos="7656513" algn="l"/>
              </a:tabLst>
            </a:pPr>
            <a:endParaRPr lang="en-US" sz="2400" dirty="0"/>
          </a:p>
        </p:txBody>
      </p:sp>
      <p:graphicFrame>
        <p:nvGraphicFramePr>
          <p:cNvPr id="12" name="Table 11"/>
          <p:cNvGraphicFramePr>
            <a:graphicFrameLocks noGrp="1"/>
          </p:cNvGraphicFramePr>
          <p:nvPr/>
        </p:nvGraphicFramePr>
        <p:xfrm>
          <a:off x="357158" y="4572008"/>
          <a:ext cx="8429685" cy="1989476"/>
        </p:xfrm>
        <a:graphic>
          <a:graphicData uri="http://schemas.openxmlformats.org/drawingml/2006/table">
            <a:tbl>
              <a:tblPr firstRow="1" bandRow="1">
                <a:tableStyleId>{5940675A-B579-460E-94D1-54222C63F5DA}</a:tableStyleId>
              </a:tblPr>
              <a:tblGrid>
                <a:gridCol w="6572296"/>
                <a:gridCol w="928694"/>
                <a:gridCol w="928695"/>
              </a:tblGrid>
              <a:tr h="370840">
                <a:tc>
                  <a:txBody>
                    <a:bodyPr/>
                    <a:lstStyle/>
                    <a:p>
                      <a:endParaRPr lang="en-US" dirty="0">
                        <a:latin typeface="Arial" pitchFamily="34" charset="0"/>
                        <a:cs typeface="Arial" pitchFamily="34" charset="0"/>
                      </a:endParaRPr>
                    </a:p>
                  </a:txBody>
                  <a:tcPr>
                    <a:lnB w="12700" cap="flat" cmpd="sng" algn="ctr">
                      <a:solidFill>
                        <a:schemeClr val="tx1"/>
                      </a:solidFill>
                      <a:prstDash val="solid"/>
                      <a:round/>
                      <a:headEnd type="none" w="med" len="med"/>
                      <a:tailEnd type="none" w="med" len="med"/>
                    </a:lnB>
                  </a:tcPr>
                </a:tc>
                <a:tc>
                  <a:txBody>
                    <a:bodyPr/>
                    <a:lstStyle/>
                    <a:p>
                      <a:r>
                        <a:rPr lang="en-US" b="1" dirty="0" smtClean="0">
                          <a:latin typeface="Arial" pitchFamily="34" charset="0"/>
                          <a:cs typeface="Arial" pitchFamily="34" charset="0"/>
                        </a:rPr>
                        <a:t>True</a:t>
                      </a:r>
                      <a:endParaRPr lang="en-US" b="1" dirty="0">
                        <a:latin typeface="Arial" pitchFamily="34" charset="0"/>
                        <a:cs typeface="Arial" pitchFamily="34" charset="0"/>
                      </a:endParaRPr>
                    </a:p>
                  </a:txBody>
                  <a:tcPr/>
                </a:tc>
                <a:tc>
                  <a:txBody>
                    <a:bodyPr/>
                    <a:lstStyle/>
                    <a:p>
                      <a:r>
                        <a:rPr lang="en-US" b="1" dirty="0" smtClean="0">
                          <a:latin typeface="Arial" pitchFamily="34" charset="0"/>
                          <a:cs typeface="Arial" pitchFamily="34" charset="0"/>
                        </a:rPr>
                        <a:t>False</a:t>
                      </a:r>
                      <a:endParaRPr lang="en-US" b="1" dirty="0">
                        <a:latin typeface="Arial" pitchFamily="34" charset="0"/>
                        <a:cs typeface="Arial" pitchFamily="34" charset="0"/>
                      </a:endParaRPr>
                    </a:p>
                  </a:txBody>
                  <a:tcPr/>
                </a:tc>
              </a:tr>
              <a:tr h="370840">
                <a:tc>
                  <a:txBody>
                    <a:bodyPr/>
                    <a:lstStyle/>
                    <a:p>
                      <a:r>
                        <a:rPr kumimoji="0" lang="en-US" sz="1800" kern="1200" baseline="0" dirty="0" smtClean="0">
                          <a:solidFill>
                            <a:schemeClr val="tx1"/>
                          </a:solidFill>
                          <a:latin typeface="Arial" pitchFamily="34" charset="0"/>
                          <a:ea typeface="+mn-ea"/>
                          <a:cs typeface="Arial" pitchFamily="34" charset="0"/>
                        </a:rPr>
                        <a:t>RAM is not volatile.</a:t>
                      </a:r>
                    </a:p>
                  </a:txBody>
                  <a:tcPr>
                    <a:lnT w="12700" cap="flat" cmpd="sng" algn="ctr">
                      <a:solidFill>
                        <a:schemeClr val="tx1"/>
                      </a:solidFill>
                      <a:prstDash val="solid"/>
                      <a:round/>
                      <a:headEnd type="none" w="med" len="med"/>
                      <a:tailEnd type="none" w="med" len="med"/>
                    </a:lnT>
                  </a:tcPr>
                </a:tc>
                <a:tc>
                  <a:txBody>
                    <a:bodyPr/>
                    <a:lstStyle/>
                    <a:p>
                      <a:endParaRPr lang="en-US">
                        <a:latin typeface="Arial" pitchFamily="34" charset="0"/>
                        <a:cs typeface="Arial" pitchFamily="34" charset="0"/>
                      </a:endParaRPr>
                    </a:p>
                  </a:txBody>
                  <a:tcPr/>
                </a:tc>
                <a:tc>
                  <a:txBody>
                    <a:bodyPr/>
                    <a:lstStyle/>
                    <a:p>
                      <a:endParaRPr lang="en-US">
                        <a:latin typeface="Arial" pitchFamily="34" charset="0"/>
                        <a:cs typeface="Arial" pitchFamily="34" charset="0"/>
                      </a:endParaRPr>
                    </a:p>
                  </a:txBody>
                  <a:tcPr/>
                </a:tc>
              </a:tr>
              <a:tr h="4013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tx1"/>
                          </a:solidFill>
                          <a:latin typeface="Arial" pitchFamily="34" charset="0"/>
                          <a:ea typeface="+mn-ea"/>
                          <a:cs typeface="Arial" pitchFamily="34" charset="0"/>
                        </a:rPr>
                        <a:t>ROM is used to store the BIOS of a computer.</a:t>
                      </a:r>
                    </a:p>
                  </a:txBody>
                  <a:tcPr/>
                </a:tc>
                <a:tc>
                  <a:txBody>
                    <a:bodyPr/>
                    <a:lstStyle/>
                    <a:p>
                      <a:endParaRPr lang="en-US">
                        <a:latin typeface="Arial" pitchFamily="34" charset="0"/>
                        <a:cs typeface="Arial" pitchFamily="34" charset="0"/>
                      </a:endParaRPr>
                    </a:p>
                  </a:txBody>
                  <a:tcPr/>
                </a:tc>
                <a:tc>
                  <a:txBody>
                    <a:bodyPr/>
                    <a:lstStyle/>
                    <a:p>
                      <a:endParaRPr lang="en-US">
                        <a:latin typeface="Arial" pitchFamily="34" charset="0"/>
                        <a:cs typeface="Arial" pitchFamily="34" charset="0"/>
                      </a:endParaRPr>
                    </a:p>
                  </a:txBody>
                  <a:tcPr/>
                </a:tc>
              </a:tr>
              <a:tr h="4756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tx1"/>
                          </a:solidFill>
                          <a:latin typeface="Arial" pitchFamily="34" charset="0"/>
                          <a:ea typeface="+mn-ea"/>
                          <a:cs typeface="Arial" pitchFamily="34" charset="0"/>
                        </a:rPr>
                        <a:t>The data in ROM is easier to change than that in RAM.</a:t>
                      </a:r>
                    </a:p>
                  </a:txBody>
                  <a:tcPr/>
                </a:tc>
                <a:tc>
                  <a:txBody>
                    <a:bodyPr/>
                    <a:lstStyle/>
                    <a:p>
                      <a:endParaRPr lang="en-US">
                        <a:latin typeface="Arial" pitchFamily="34" charset="0"/>
                        <a:cs typeface="Arial" pitchFamily="34" charset="0"/>
                      </a:endParaRPr>
                    </a:p>
                  </a:txBody>
                  <a:tcPr/>
                </a:tc>
                <a:tc>
                  <a:txBody>
                    <a:bodyPr/>
                    <a:lstStyle/>
                    <a:p>
                      <a:endParaRPr lang="en-US">
                        <a:latin typeface="Arial" pitchFamily="34" charset="0"/>
                        <a:cs typeface="Arial" pitchFamily="34"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tx1"/>
                          </a:solidFill>
                          <a:latin typeface="Arial" pitchFamily="34" charset="0"/>
                          <a:ea typeface="+mn-ea"/>
                          <a:cs typeface="Arial" pitchFamily="34" charset="0"/>
                        </a:rPr>
                        <a:t>RAM is used to store the data the user is currently working on.</a:t>
                      </a:r>
                      <a:endParaRPr lang="en-US" dirty="0" smtClean="0">
                        <a:latin typeface="Arial" pitchFamily="34" charset="0"/>
                        <a:cs typeface="Arial" pitchFamily="34" charset="0"/>
                      </a:endParaRPr>
                    </a:p>
                  </a:txBody>
                  <a:tcPr/>
                </a:tc>
                <a:tc>
                  <a:txBody>
                    <a:bodyPr/>
                    <a:lstStyle/>
                    <a:p>
                      <a:endParaRPr lang="en-US" dirty="0">
                        <a:latin typeface="Arial" pitchFamily="34" charset="0"/>
                        <a:cs typeface="Arial" pitchFamily="34" charset="0"/>
                      </a:endParaRPr>
                    </a:p>
                  </a:txBody>
                  <a:tcPr/>
                </a:tc>
                <a:tc>
                  <a:txBody>
                    <a:bodyPr/>
                    <a:lstStyle/>
                    <a:p>
                      <a:endParaRPr lang="en-US" dirty="0">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val="984859212"/>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 Unit 03</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8" name="TextBox 7">
            <a:hlinkClick r:id="rId3" action="ppaction://hlinkfile"/>
          </p:cNvPr>
          <p:cNvSpPr txBox="1"/>
          <p:nvPr/>
        </p:nvSpPr>
        <p:spPr>
          <a:xfrm>
            <a:off x="285720" y="1142984"/>
            <a:ext cx="360040" cy="646331"/>
          </a:xfrm>
          <a:prstGeom prst="rect">
            <a:avLst/>
          </a:prstGeom>
          <a:noFill/>
        </p:spPr>
        <p:txBody>
          <a:bodyPr wrap="square" rtlCol="0">
            <a:spAutoFit/>
          </a:bodyPr>
          <a:lstStyle/>
          <a:p>
            <a:r>
              <a:rPr lang="en-US" sz="3600" b="1" dirty="0" smtClean="0">
                <a:solidFill>
                  <a:srgbClr val="0070C0"/>
                </a:solidFill>
              </a:rPr>
              <a:t>?</a:t>
            </a:r>
            <a:endParaRPr lang="en-GB" sz="2000" b="1" dirty="0">
              <a:solidFill>
                <a:srgbClr val="0070C0"/>
              </a:solidFill>
            </a:endParaRPr>
          </a:p>
        </p:txBody>
      </p:sp>
      <p:sp>
        <p:nvSpPr>
          <p:cNvPr id="9" name="TextBox 8"/>
          <p:cNvSpPr txBox="1"/>
          <p:nvPr/>
        </p:nvSpPr>
        <p:spPr>
          <a:xfrm>
            <a:off x="5572132" y="1214422"/>
            <a:ext cx="3194016" cy="369332"/>
          </a:xfrm>
          <a:prstGeom prst="rect">
            <a:avLst/>
          </a:prstGeom>
          <a:solidFill>
            <a:srgbClr val="FFC000"/>
          </a:solidFill>
          <a:effectLst>
            <a:outerShdw blurRad="101600" dist="38100" dir="2700000" sx="104000" sy="104000" algn="tl" rotWithShape="0">
              <a:prstClr val="black">
                <a:alpha val="40000"/>
              </a:prstClr>
            </a:outerShdw>
          </a:effectLst>
        </p:spPr>
        <p:txBody>
          <a:bodyPr wrap="none" rtlCol="0">
            <a:spAutoFit/>
          </a:bodyPr>
          <a:lstStyle/>
          <a:p>
            <a:r>
              <a:rPr lang="en-US" dirty="0" smtClean="0"/>
              <a:t>November – 2010 – Paper 11</a:t>
            </a:r>
            <a:endParaRPr lang="en-US" dirty="0"/>
          </a:p>
        </p:txBody>
      </p:sp>
      <p:sp>
        <p:nvSpPr>
          <p:cNvPr id="11" name="Rectangle 10"/>
          <p:cNvSpPr/>
          <p:nvPr/>
        </p:nvSpPr>
        <p:spPr>
          <a:xfrm>
            <a:off x="357158" y="1643050"/>
            <a:ext cx="8429684" cy="4524315"/>
          </a:xfrm>
          <a:prstGeom prst="rect">
            <a:avLst/>
          </a:prstGeom>
        </p:spPr>
        <p:txBody>
          <a:bodyPr wrap="square">
            <a:spAutoFit/>
          </a:bodyPr>
          <a:lstStyle/>
          <a:p>
            <a:pPr marL="519113" indent="-519113"/>
            <a:r>
              <a:rPr lang="en-US" sz="2400" b="1" dirty="0" smtClean="0"/>
              <a:t>11</a:t>
            </a:r>
            <a:r>
              <a:rPr lang="en-US" sz="2400" dirty="0" smtClean="0"/>
              <a:t> 	All computers come with main memory as well as backing storage. Give a reason why the following are needed.</a:t>
            </a:r>
          </a:p>
          <a:p>
            <a:r>
              <a:rPr lang="en-US" sz="2400" dirty="0" smtClean="0"/>
              <a:t>RAM ____________________________________________</a:t>
            </a:r>
            <a:br>
              <a:rPr lang="en-US" sz="2400" dirty="0" smtClean="0"/>
            </a:br>
            <a:r>
              <a:rPr lang="en-US" sz="2400" dirty="0" smtClean="0"/>
              <a:t>________________________________________________________________________________________________</a:t>
            </a:r>
          </a:p>
          <a:p>
            <a:r>
              <a:rPr lang="en-US" sz="2400" dirty="0" smtClean="0"/>
              <a:t>ROM ___________________________________________</a:t>
            </a:r>
            <a:br>
              <a:rPr lang="en-US" sz="2400" dirty="0" smtClean="0"/>
            </a:br>
            <a:r>
              <a:rPr lang="en-US" sz="2400" dirty="0" smtClean="0"/>
              <a:t>________________________________________________________________________________________________</a:t>
            </a:r>
          </a:p>
          <a:p>
            <a:r>
              <a:rPr lang="en-US" sz="2400" dirty="0" smtClean="0"/>
              <a:t>Backing storage ___________________________________</a:t>
            </a:r>
          </a:p>
          <a:p>
            <a:r>
              <a:rPr lang="en-US" sz="2400" dirty="0" smtClean="0"/>
              <a:t>_____________________________________________________________________________________________  [3]</a:t>
            </a:r>
            <a:endParaRPr lang="en-US" sz="2400" dirty="0"/>
          </a:p>
        </p:txBody>
      </p:sp>
    </p:spTree>
    <p:extLst>
      <p:ext uri="{BB962C8B-B14F-4D97-AF65-F5344CB8AC3E}">
        <p14:creationId xmlns:p14="http://schemas.microsoft.com/office/powerpoint/2010/main" val="98485921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Grade Descriptors – C Grade</a:t>
            </a:r>
            <a:endParaRPr lang="en-GB" sz="3600" b="1" dirty="0" smtClean="0"/>
          </a:p>
        </p:txBody>
      </p:sp>
      <p:sp>
        <p:nvSpPr>
          <p:cNvPr id="14" name="Rectangle 13"/>
          <p:cNvSpPr/>
          <p:nvPr/>
        </p:nvSpPr>
        <p:spPr>
          <a:xfrm>
            <a:off x="285720" y="1139028"/>
            <a:ext cx="8572560" cy="5324535"/>
          </a:xfrm>
          <a:prstGeom prst="rect">
            <a:avLst/>
          </a:prstGeom>
        </p:spPr>
        <p:txBody>
          <a:bodyPr wrap="square">
            <a:spAutoFit/>
          </a:bodyPr>
          <a:lstStyle/>
          <a:p>
            <a:pPr marL="228600" indent="-228600"/>
            <a:r>
              <a:rPr lang="en-US" sz="2000" dirty="0" smtClean="0">
                <a:latin typeface="Arial" panose="020B0604020202020204" pitchFamily="34" charset="0"/>
                <a:cs typeface="Arial" panose="020B0604020202020204" pitchFamily="34" charset="0"/>
              </a:rPr>
              <a:t>A </a:t>
            </a:r>
            <a:r>
              <a:rPr lang="en-US" sz="2000" b="1" dirty="0" smtClean="0">
                <a:latin typeface="Arial" panose="020B0604020202020204" pitchFamily="34" charset="0"/>
                <a:cs typeface="Arial" panose="020B0604020202020204" pitchFamily="34" charset="0"/>
              </a:rPr>
              <a:t>Grade C</a:t>
            </a:r>
            <a:r>
              <a:rPr lang="en-US" sz="2000" dirty="0" smtClean="0">
                <a:latin typeface="Arial" panose="020B0604020202020204" pitchFamily="34" charset="0"/>
                <a:cs typeface="Arial" panose="020B0604020202020204" pitchFamily="34" charset="0"/>
              </a:rPr>
              <a:t> candidate should demonstrate the following:</a:t>
            </a:r>
          </a:p>
          <a:p>
            <a:pPr marL="228600" indent="-228600"/>
            <a:r>
              <a:rPr lang="en-US" sz="2000" b="1" dirty="0" smtClean="0">
                <a:latin typeface="Arial" panose="020B0604020202020204" pitchFamily="34" charset="0"/>
                <a:cs typeface="Arial" panose="020B0604020202020204" pitchFamily="34" charset="0"/>
              </a:rPr>
              <a:t>Knowledge and understanding</a:t>
            </a:r>
          </a:p>
          <a:p>
            <a:pPr marL="914400" lvl="1" indent="-430213">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sound ability to identify detailed facts, conventions and techniques in relation to the content of the syllabus</a:t>
            </a:r>
          </a:p>
          <a:p>
            <a:pPr marL="914400" lvl="1" indent="-430213">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sound ability to define the concepts and ideas of the syllabus.</a:t>
            </a:r>
          </a:p>
          <a:p>
            <a:pPr marL="228600" indent="-228600"/>
            <a:r>
              <a:rPr lang="en-US" sz="2000" b="1" dirty="0" smtClean="0">
                <a:latin typeface="Arial" panose="020B0604020202020204" pitchFamily="34" charset="0"/>
                <a:cs typeface="Arial" panose="020B0604020202020204" pitchFamily="34" charset="0"/>
              </a:rPr>
              <a:t>Application</a:t>
            </a:r>
          </a:p>
          <a:p>
            <a:pPr marL="914400" lvl="1" indent="-430213">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sound ability to apply knowledge and understanding, using terms, concepts, theories and methods appropriately to address problems and issues</a:t>
            </a:r>
          </a:p>
          <a:p>
            <a:pPr marL="914400" lvl="1" indent="-430213">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sound ability to draw conclusions, and to present these in a clear manner.</a:t>
            </a:r>
          </a:p>
          <a:p>
            <a:pPr marL="228600" indent="-228600"/>
            <a:r>
              <a:rPr lang="en-US" sz="2000" b="1" dirty="0" smtClean="0">
                <a:latin typeface="Arial" panose="020B0604020202020204" pitchFamily="34" charset="0"/>
                <a:cs typeface="Arial" panose="020B0604020202020204" pitchFamily="34" charset="0"/>
              </a:rPr>
              <a:t>Analysis</a:t>
            </a:r>
          </a:p>
          <a:p>
            <a:pPr marL="914400" lvl="1" indent="-430213">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sound ability to use and comment on information presented in various forms</a:t>
            </a:r>
          </a:p>
          <a:p>
            <a:pPr marL="914400" lvl="1" indent="-430213">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sound ability to distinguish between evidence and opinion.</a:t>
            </a:r>
          </a:p>
          <a:p>
            <a:pPr marL="228600" indent="-228600"/>
            <a:r>
              <a:rPr lang="en-US" sz="2000" b="1" dirty="0" smtClean="0">
                <a:latin typeface="Arial" panose="020B0604020202020204" pitchFamily="34" charset="0"/>
                <a:cs typeface="Arial" panose="020B0604020202020204" pitchFamily="34" charset="0"/>
              </a:rPr>
              <a:t>Evaluation</a:t>
            </a:r>
          </a:p>
          <a:p>
            <a:pPr marL="914400" lvl="1" indent="-430213">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sound ability to evaluate and make reasoned judgments.</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317822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 Unit 03</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8" name="TextBox 7">
            <a:hlinkClick r:id="rId3" action="ppaction://hlinkfile"/>
          </p:cNvPr>
          <p:cNvSpPr txBox="1"/>
          <p:nvPr/>
        </p:nvSpPr>
        <p:spPr>
          <a:xfrm>
            <a:off x="285720" y="1142984"/>
            <a:ext cx="360040" cy="646331"/>
          </a:xfrm>
          <a:prstGeom prst="rect">
            <a:avLst/>
          </a:prstGeom>
          <a:noFill/>
        </p:spPr>
        <p:txBody>
          <a:bodyPr wrap="square" rtlCol="0">
            <a:spAutoFit/>
          </a:bodyPr>
          <a:lstStyle/>
          <a:p>
            <a:r>
              <a:rPr lang="en-US" sz="3600" b="1" dirty="0" smtClean="0">
                <a:solidFill>
                  <a:srgbClr val="0070C0"/>
                </a:solidFill>
              </a:rPr>
              <a:t>?</a:t>
            </a:r>
            <a:endParaRPr lang="en-GB" sz="2000" b="1" dirty="0">
              <a:solidFill>
                <a:srgbClr val="0070C0"/>
              </a:solidFill>
            </a:endParaRPr>
          </a:p>
        </p:txBody>
      </p:sp>
      <p:sp>
        <p:nvSpPr>
          <p:cNvPr id="9" name="TextBox 8"/>
          <p:cNvSpPr txBox="1"/>
          <p:nvPr/>
        </p:nvSpPr>
        <p:spPr>
          <a:xfrm>
            <a:off x="5572132" y="1214422"/>
            <a:ext cx="3194016" cy="369332"/>
          </a:xfrm>
          <a:prstGeom prst="rect">
            <a:avLst/>
          </a:prstGeom>
          <a:solidFill>
            <a:srgbClr val="FFC000"/>
          </a:solidFill>
          <a:effectLst>
            <a:outerShdw blurRad="101600" dist="38100" dir="2700000" sx="104000" sy="104000" algn="tl" rotWithShape="0">
              <a:prstClr val="black">
                <a:alpha val="40000"/>
              </a:prstClr>
            </a:outerShdw>
          </a:effectLst>
        </p:spPr>
        <p:txBody>
          <a:bodyPr wrap="none" rtlCol="0">
            <a:spAutoFit/>
          </a:bodyPr>
          <a:lstStyle/>
          <a:p>
            <a:r>
              <a:rPr lang="en-US" dirty="0" smtClean="0"/>
              <a:t>November – 2010 – Paper 12</a:t>
            </a:r>
            <a:endParaRPr lang="en-US" dirty="0"/>
          </a:p>
        </p:txBody>
      </p:sp>
      <p:sp>
        <p:nvSpPr>
          <p:cNvPr id="11" name="Rectangle 10"/>
          <p:cNvSpPr/>
          <p:nvPr/>
        </p:nvSpPr>
        <p:spPr>
          <a:xfrm>
            <a:off x="357158" y="1774346"/>
            <a:ext cx="8429684" cy="4154984"/>
          </a:xfrm>
          <a:prstGeom prst="rect">
            <a:avLst/>
          </a:prstGeom>
        </p:spPr>
        <p:txBody>
          <a:bodyPr wrap="square">
            <a:spAutoFit/>
          </a:bodyPr>
          <a:lstStyle/>
          <a:p>
            <a:pPr marL="463550" indent="-463550"/>
            <a:r>
              <a:rPr lang="en-US" sz="2400" b="1" dirty="0" smtClean="0"/>
              <a:t>11</a:t>
            </a:r>
            <a:r>
              <a:rPr lang="en-US" sz="2400" dirty="0" smtClean="0"/>
              <a:t>	Most PCs come with a hard disc drive. Give a reason why each of the following are also used with PCs.</a:t>
            </a:r>
          </a:p>
          <a:p>
            <a:r>
              <a:rPr lang="en-US" sz="2400" b="1" dirty="0" smtClean="0"/>
              <a:t>Magnetic tape </a:t>
            </a:r>
            <a:r>
              <a:rPr lang="en-US" sz="2400" dirty="0" smtClean="0"/>
              <a:t>____________________________________</a:t>
            </a:r>
            <a:br>
              <a:rPr lang="en-US" sz="2400" dirty="0" smtClean="0"/>
            </a:br>
            <a:r>
              <a:rPr lang="en-US" sz="2400" dirty="0" smtClean="0"/>
              <a:t>________________________________________________________________________________________________</a:t>
            </a:r>
          </a:p>
          <a:p>
            <a:r>
              <a:rPr lang="en-US" sz="2400" dirty="0" smtClean="0"/>
              <a:t>CD R ___________________________________________</a:t>
            </a:r>
            <a:br>
              <a:rPr lang="en-US" sz="2400" dirty="0" smtClean="0"/>
            </a:br>
            <a:r>
              <a:rPr lang="en-US" sz="2400" dirty="0" smtClean="0"/>
              <a:t>________________________________________________________________________________________________</a:t>
            </a:r>
          </a:p>
          <a:p>
            <a:r>
              <a:rPr lang="en-US" sz="2400" dirty="0" smtClean="0"/>
              <a:t>DVD ROM _______________________________________</a:t>
            </a:r>
            <a:br>
              <a:rPr lang="en-US" sz="2400" dirty="0" smtClean="0"/>
            </a:br>
            <a:r>
              <a:rPr lang="en-US" sz="2400" dirty="0" smtClean="0"/>
              <a:t>_____________________________________________________________________________________________  [3]</a:t>
            </a:r>
            <a:endParaRPr lang="en-US" sz="2400" dirty="0"/>
          </a:p>
        </p:txBody>
      </p:sp>
    </p:spTree>
    <p:extLst>
      <p:ext uri="{BB962C8B-B14F-4D97-AF65-F5344CB8AC3E}">
        <p14:creationId xmlns:p14="http://schemas.microsoft.com/office/powerpoint/2010/main" val="984859212"/>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 Unit 03</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8" name="TextBox 7">
            <a:hlinkClick r:id="rId3" action="ppaction://hlinkfile"/>
          </p:cNvPr>
          <p:cNvSpPr txBox="1"/>
          <p:nvPr/>
        </p:nvSpPr>
        <p:spPr>
          <a:xfrm>
            <a:off x="285720" y="1142984"/>
            <a:ext cx="360040" cy="646331"/>
          </a:xfrm>
          <a:prstGeom prst="rect">
            <a:avLst/>
          </a:prstGeom>
          <a:noFill/>
        </p:spPr>
        <p:txBody>
          <a:bodyPr wrap="square" rtlCol="0">
            <a:spAutoFit/>
          </a:bodyPr>
          <a:lstStyle/>
          <a:p>
            <a:r>
              <a:rPr lang="en-US" sz="3600" b="1" dirty="0" smtClean="0">
                <a:solidFill>
                  <a:srgbClr val="0070C0"/>
                </a:solidFill>
              </a:rPr>
              <a:t>?</a:t>
            </a:r>
            <a:endParaRPr lang="en-GB" sz="2000" b="1" dirty="0">
              <a:solidFill>
                <a:srgbClr val="0070C0"/>
              </a:solidFill>
            </a:endParaRPr>
          </a:p>
        </p:txBody>
      </p:sp>
      <p:sp>
        <p:nvSpPr>
          <p:cNvPr id="9" name="TextBox 8"/>
          <p:cNvSpPr txBox="1"/>
          <p:nvPr/>
        </p:nvSpPr>
        <p:spPr>
          <a:xfrm>
            <a:off x="5572132" y="1214422"/>
            <a:ext cx="3194016" cy="369332"/>
          </a:xfrm>
          <a:prstGeom prst="rect">
            <a:avLst/>
          </a:prstGeom>
          <a:solidFill>
            <a:srgbClr val="FFC000"/>
          </a:solidFill>
          <a:effectLst>
            <a:outerShdw blurRad="101600" dist="38100" dir="2700000" sx="104000" sy="104000" algn="tl" rotWithShape="0">
              <a:prstClr val="black">
                <a:alpha val="40000"/>
              </a:prstClr>
            </a:outerShdw>
          </a:effectLst>
        </p:spPr>
        <p:txBody>
          <a:bodyPr wrap="none" rtlCol="0">
            <a:spAutoFit/>
          </a:bodyPr>
          <a:lstStyle/>
          <a:p>
            <a:r>
              <a:rPr lang="en-US" dirty="0" smtClean="0"/>
              <a:t>November – 2010 – Paper 13</a:t>
            </a:r>
            <a:endParaRPr lang="en-US" dirty="0"/>
          </a:p>
        </p:txBody>
      </p:sp>
      <p:sp>
        <p:nvSpPr>
          <p:cNvPr id="11" name="Rectangle 10"/>
          <p:cNvSpPr/>
          <p:nvPr/>
        </p:nvSpPr>
        <p:spPr>
          <a:xfrm>
            <a:off x="357158" y="1774346"/>
            <a:ext cx="8429684" cy="3785652"/>
          </a:xfrm>
          <a:prstGeom prst="rect">
            <a:avLst/>
          </a:prstGeom>
        </p:spPr>
        <p:txBody>
          <a:bodyPr wrap="square">
            <a:spAutoFit/>
          </a:bodyPr>
          <a:lstStyle/>
          <a:p>
            <a:pPr marL="519113" indent="-519113"/>
            <a:r>
              <a:rPr lang="en-US" sz="2400" b="1" dirty="0" smtClean="0"/>
              <a:t>11</a:t>
            </a:r>
            <a:r>
              <a:rPr lang="en-US" sz="2400" dirty="0" smtClean="0"/>
              <a:t> 	Explain why the following are used with PCs.</a:t>
            </a:r>
          </a:p>
          <a:p>
            <a:r>
              <a:rPr lang="en-US" sz="2400" b="1" dirty="0" smtClean="0"/>
              <a:t>Pen drives ______________________________________</a:t>
            </a:r>
            <a:br>
              <a:rPr lang="en-US" sz="2400" b="1" dirty="0" smtClean="0"/>
            </a:br>
            <a:r>
              <a:rPr lang="en-US" sz="2400" b="1" dirty="0" smtClean="0"/>
              <a:t>________________________________________________________________________________________________</a:t>
            </a:r>
          </a:p>
          <a:p>
            <a:r>
              <a:rPr lang="en-US" sz="2400" b="1" dirty="0" err="1" smtClean="0"/>
              <a:t>Blu</a:t>
            </a:r>
            <a:r>
              <a:rPr lang="en-US" sz="2400" b="1" dirty="0" smtClean="0"/>
              <a:t>-ray _________________________________________</a:t>
            </a:r>
            <a:br>
              <a:rPr lang="en-US" sz="2400" b="1" dirty="0" smtClean="0"/>
            </a:br>
            <a:r>
              <a:rPr lang="en-US" sz="2400" b="1" dirty="0" smtClean="0"/>
              <a:t>________________________________________________________________________________________________</a:t>
            </a:r>
          </a:p>
          <a:p>
            <a:r>
              <a:rPr lang="en-US" sz="2400" b="1" dirty="0" smtClean="0"/>
              <a:t>Fixed hard disc drives _____________________________</a:t>
            </a:r>
          </a:p>
          <a:p>
            <a:r>
              <a:rPr lang="en-US" sz="2400" b="1" dirty="0" smtClean="0"/>
              <a:t>______________________________________________________________________________________________ </a:t>
            </a:r>
            <a:r>
              <a:rPr lang="en-US" sz="2400" dirty="0" smtClean="0"/>
              <a:t>[3]</a:t>
            </a:r>
            <a:endParaRPr lang="en-US" sz="2400" dirty="0"/>
          </a:p>
        </p:txBody>
      </p:sp>
    </p:spTree>
    <p:extLst>
      <p:ext uri="{BB962C8B-B14F-4D97-AF65-F5344CB8AC3E}">
        <p14:creationId xmlns:p14="http://schemas.microsoft.com/office/powerpoint/2010/main" val="98485921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Grade Descriptors – F Grade</a:t>
            </a:r>
            <a:endParaRPr lang="en-GB" sz="3600" b="1" dirty="0" smtClean="0"/>
          </a:p>
        </p:txBody>
      </p:sp>
      <p:sp>
        <p:nvSpPr>
          <p:cNvPr id="14" name="Rectangle 13"/>
          <p:cNvSpPr/>
          <p:nvPr/>
        </p:nvSpPr>
        <p:spPr>
          <a:xfrm>
            <a:off x="285720" y="1158793"/>
            <a:ext cx="8572560" cy="5324535"/>
          </a:xfrm>
          <a:prstGeom prst="rect">
            <a:avLst/>
          </a:prstGeom>
        </p:spPr>
        <p:txBody>
          <a:bodyPr wrap="square">
            <a:spAutoFit/>
          </a:bodyPr>
          <a:lstStyle/>
          <a:p>
            <a:pPr marL="228600" indent="-228600"/>
            <a:r>
              <a:rPr lang="en-US" sz="2000" dirty="0" smtClean="0">
                <a:latin typeface="Arial" panose="020B0604020202020204" pitchFamily="34" charset="0"/>
                <a:cs typeface="Arial" panose="020B0604020202020204" pitchFamily="34" charset="0"/>
              </a:rPr>
              <a:t>A </a:t>
            </a:r>
            <a:r>
              <a:rPr lang="en-US" sz="2000" b="1" dirty="0" smtClean="0">
                <a:latin typeface="Arial" panose="020B0604020202020204" pitchFamily="34" charset="0"/>
                <a:cs typeface="Arial" panose="020B0604020202020204" pitchFamily="34" charset="0"/>
              </a:rPr>
              <a:t>Grade F </a:t>
            </a:r>
            <a:r>
              <a:rPr lang="en-US" sz="2000" dirty="0" smtClean="0">
                <a:latin typeface="Arial" panose="020B0604020202020204" pitchFamily="34" charset="0"/>
                <a:cs typeface="Arial" panose="020B0604020202020204" pitchFamily="34" charset="0"/>
              </a:rPr>
              <a:t>candidate should demonstrate the following: Knowledge and understanding</a:t>
            </a:r>
          </a:p>
          <a:p>
            <a:pPr marL="855663" lvl="1" indent="-371475">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limited ability to identify specific facts, conventions or techniques in relation to the content of the syllabus</a:t>
            </a:r>
          </a:p>
          <a:p>
            <a:pPr marL="855663" lvl="1" indent="-371475">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limited familiarity with definitions of the central concepts and ideas of the syllabus.</a:t>
            </a:r>
          </a:p>
          <a:p>
            <a:pPr marL="228600" indent="-228600"/>
            <a:r>
              <a:rPr lang="en-US" sz="2000" b="1" dirty="0" smtClean="0">
                <a:latin typeface="Arial" panose="020B0604020202020204" pitchFamily="34" charset="0"/>
                <a:cs typeface="Arial" panose="020B0604020202020204" pitchFamily="34" charset="0"/>
              </a:rPr>
              <a:t>Application</a:t>
            </a:r>
          </a:p>
          <a:p>
            <a:pPr marL="855663" lvl="1" indent="-371475">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limited ability to apply knowledge and understanding, using terms, concepts, theories and methods appropriately to address problems and issues.</a:t>
            </a:r>
          </a:p>
          <a:p>
            <a:pPr marL="228600" indent="-228600"/>
            <a:r>
              <a:rPr lang="en-US" sz="2000" b="1" dirty="0" smtClean="0">
                <a:latin typeface="Arial" panose="020B0604020202020204" pitchFamily="34" charset="0"/>
                <a:cs typeface="Arial" panose="020B0604020202020204" pitchFamily="34" charset="0"/>
              </a:rPr>
              <a:t>Analysis</a:t>
            </a:r>
          </a:p>
          <a:p>
            <a:pPr marL="855663" lvl="1" indent="-371475">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limited ability to classify and present data in a simple way and a limited ability to select relevant information from a set of data</a:t>
            </a:r>
          </a:p>
          <a:p>
            <a:pPr marL="855663" lvl="1" indent="-371475">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limited ability to distinguish between evidence and opinion.</a:t>
            </a:r>
          </a:p>
          <a:p>
            <a:pPr marL="228600" indent="-228600"/>
            <a:r>
              <a:rPr lang="en-US" sz="2000" b="1" dirty="0" smtClean="0">
                <a:latin typeface="Arial" panose="020B0604020202020204" pitchFamily="34" charset="0"/>
                <a:cs typeface="Arial" panose="020B0604020202020204" pitchFamily="34" charset="0"/>
              </a:rPr>
              <a:t>Evaluation</a:t>
            </a:r>
          </a:p>
          <a:p>
            <a:pPr marL="855663" lvl="1" indent="-371475">
              <a:buClr>
                <a:srgbClr val="00B050"/>
              </a:buClr>
              <a:buFont typeface="Courier New" pitchFamily="49" charset="0"/>
              <a:buChar char="o"/>
            </a:pPr>
            <a:r>
              <a:rPr lang="en-US" sz="2000" dirty="0" smtClean="0">
                <a:latin typeface="Arial" panose="020B0604020202020204" pitchFamily="34" charset="0"/>
                <a:cs typeface="Arial" panose="020B0604020202020204" pitchFamily="34" charset="0"/>
              </a:rPr>
              <a:t>a limited ability to understand implications and make recommendations.</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468366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3 – Assessment Objectives</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014284069"/>
              </p:ext>
            </p:extLst>
          </p:nvPr>
        </p:nvGraphicFramePr>
        <p:xfrm>
          <a:off x="7215207" y="1142984"/>
          <a:ext cx="1643074" cy="5429288"/>
        </p:xfrm>
        <a:graphic>
          <a:graphicData uri="http://schemas.openxmlformats.org/drawingml/2006/table">
            <a:tbl>
              <a:tblPr firstRow="1" firstCol="1" lastRow="1" lastCol="1" bandRow="1" bandCol="1">
                <a:effectLst>
                  <a:outerShdw blurRad="101600" dist="38100" dir="2700000" sx="101000" sy="101000" algn="tl" rotWithShape="0">
                    <a:prstClr val="black">
                      <a:alpha val="40000"/>
                    </a:prstClr>
                  </a:outerShdw>
                </a:effectLst>
                <a:tableStyleId>{2D5ABB26-0587-4C30-8999-92F81FD0307C}</a:tableStyleId>
              </a:tblPr>
              <a:tblGrid>
                <a:gridCol w="1643074"/>
              </a:tblGrid>
              <a:tr h="365201">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6408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large will the storage be in ten years time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Just how much music do you need to listen to</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new technologies will catch on</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What is Beta, Mini-Disc and Zip Drive</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Should I get a SSD hard drive for my system</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Is Cloud Storage the future or not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5329" y="1142984"/>
            <a:ext cx="1499467"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85720" y="1107121"/>
            <a:ext cx="6858048" cy="5693866"/>
          </a:xfrm>
          <a:prstGeom prst="rect">
            <a:avLst/>
          </a:prstGeom>
        </p:spPr>
        <p:txBody>
          <a:bodyPr wrap="square">
            <a:spAutoFit/>
          </a:bodyPr>
          <a:lstStyle/>
          <a:p>
            <a:pPr>
              <a:buClr>
                <a:srgbClr val="00B050"/>
              </a:buClr>
            </a:pPr>
            <a:r>
              <a:rPr lang="en-GB" sz="2700" dirty="0" smtClean="0">
                <a:latin typeface="Arial" pitchFamily="34" charset="0"/>
                <a:cs typeface="Arial" pitchFamily="34" charset="0"/>
              </a:rPr>
              <a:t>Outlines below are the objectives for this section of the Unit. They should be revised as part of the exam preparation.</a:t>
            </a:r>
          </a:p>
          <a:p>
            <a:pPr marL="457200" indent="-457200">
              <a:buClr>
                <a:srgbClr val="00B050"/>
              </a:buClr>
              <a:buFont typeface="Wingdings 3" pitchFamily="18" charset="2"/>
              <a:buChar char=""/>
            </a:pPr>
            <a:r>
              <a:rPr lang="en-US" sz="2700" dirty="0" smtClean="0">
                <a:latin typeface="Arial" pitchFamily="34" charset="0"/>
                <a:cs typeface="Arial" pitchFamily="34" charset="0"/>
              </a:rPr>
              <a:t>In this chapter you will learn about:</a:t>
            </a:r>
          </a:p>
          <a:p>
            <a:pPr marL="457200" indent="-457200">
              <a:buClr>
                <a:srgbClr val="00B050"/>
              </a:buClr>
              <a:buFont typeface="Wingdings 3" pitchFamily="18" charset="2"/>
              <a:buChar char=""/>
            </a:pPr>
            <a:r>
              <a:rPr lang="en-US" sz="2700" dirty="0" smtClean="0">
                <a:latin typeface="Arial" pitchFamily="34" charset="0"/>
                <a:cs typeface="Arial" pitchFamily="34" charset="0"/>
              </a:rPr>
              <a:t>Backing storage</a:t>
            </a:r>
          </a:p>
          <a:p>
            <a:pPr marL="457200" indent="-457200">
              <a:buClr>
                <a:srgbClr val="00B050"/>
              </a:buClr>
              <a:buFont typeface="Wingdings 3" pitchFamily="18" charset="2"/>
              <a:buChar char=""/>
            </a:pPr>
            <a:r>
              <a:rPr lang="en-US" sz="2700" dirty="0" smtClean="0">
                <a:latin typeface="Arial" pitchFamily="34" charset="0"/>
                <a:cs typeface="Arial" pitchFamily="34" charset="0"/>
              </a:rPr>
              <a:t>Why back up data?</a:t>
            </a:r>
          </a:p>
          <a:p>
            <a:pPr marL="457200" indent="-457200">
              <a:buClr>
                <a:srgbClr val="00B050"/>
              </a:buClr>
              <a:buFont typeface="Wingdings 3" pitchFamily="18" charset="2"/>
              <a:buChar char=""/>
            </a:pPr>
            <a:r>
              <a:rPr lang="en-US" sz="2700" dirty="0" smtClean="0">
                <a:latin typeface="Arial" pitchFamily="34" charset="0"/>
                <a:cs typeface="Arial" pitchFamily="34" charset="0"/>
              </a:rPr>
              <a:t>Types of access used by secondary storage devices</a:t>
            </a:r>
          </a:p>
          <a:p>
            <a:pPr marL="457200" indent="-457200">
              <a:buClr>
                <a:srgbClr val="00B050"/>
              </a:buClr>
              <a:buFont typeface="Wingdings 3" pitchFamily="18" charset="2"/>
              <a:buChar char=""/>
            </a:pPr>
            <a:r>
              <a:rPr lang="en-US" sz="2700" dirty="0" smtClean="0">
                <a:latin typeface="Arial" pitchFamily="34" charset="0"/>
                <a:cs typeface="Arial" pitchFamily="34" charset="0"/>
              </a:rPr>
              <a:t>Types of internal and external secondary storage devices;</a:t>
            </a:r>
          </a:p>
          <a:p>
            <a:pPr marL="738188" lvl="1" indent="-280988">
              <a:buClr>
                <a:srgbClr val="00B050"/>
              </a:buClr>
              <a:buFont typeface="Arial" pitchFamily="34" charset="0"/>
              <a:buChar char="•"/>
            </a:pPr>
            <a:r>
              <a:rPr lang="en-US" sz="2700" dirty="0" smtClean="0">
                <a:latin typeface="Arial" pitchFamily="34" charset="0"/>
                <a:cs typeface="Arial" pitchFamily="34" charset="0"/>
              </a:rPr>
              <a:t>Magnetic</a:t>
            </a:r>
          </a:p>
          <a:p>
            <a:pPr marL="738188" lvl="1" indent="-280988">
              <a:buClr>
                <a:srgbClr val="00B050"/>
              </a:buClr>
              <a:buFont typeface="Arial" pitchFamily="34" charset="0"/>
              <a:buChar char="•"/>
            </a:pPr>
            <a:r>
              <a:rPr lang="en-US" sz="2700" dirty="0" smtClean="0">
                <a:latin typeface="Arial" pitchFamily="34" charset="0"/>
                <a:cs typeface="Arial" pitchFamily="34" charset="0"/>
              </a:rPr>
              <a:t>Optical</a:t>
            </a:r>
          </a:p>
          <a:p>
            <a:pPr marL="738188" lvl="1" indent="-280988">
              <a:buClr>
                <a:srgbClr val="00B050"/>
              </a:buClr>
              <a:buFont typeface="Arial" pitchFamily="34" charset="0"/>
              <a:buChar char="•"/>
            </a:pPr>
            <a:r>
              <a:rPr lang="en-US" sz="2700" dirty="0" smtClean="0">
                <a:latin typeface="Arial" pitchFamily="34" charset="0"/>
                <a:cs typeface="Arial" pitchFamily="34" charset="0"/>
              </a:rPr>
              <a:t>Solid State</a:t>
            </a:r>
            <a:endParaRPr lang="en-GB" sz="2700" dirty="0" smtClean="0">
              <a:latin typeface="Arial" pitchFamily="34" charset="0"/>
              <a:cs typeface="Arial" pitchFamily="34" charset="0"/>
            </a:endParaRPr>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44</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3.1 – What is Backing up of Data?</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014284069"/>
              </p:ext>
            </p:extLst>
          </p:nvPr>
        </p:nvGraphicFramePr>
        <p:xfrm>
          <a:off x="7215207" y="1142984"/>
          <a:ext cx="1643074" cy="5429288"/>
        </p:xfrm>
        <a:graphic>
          <a:graphicData uri="http://schemas.openxmlformats.org/drawingml/2006/table">
            <a:tbl>
              <a:tblPr firstRow="1" firstCol="1" lastRow="1" lastCol="1" bandRow="1" bandCol="1">
                <a:effectLst>
                  <a:outerShdw blurRad="101600" dist="38100" dir="2700000" sx="101000" sy="101000" algn="tl" rotWithShape="0">
                    <a:prstClr val="black">
                      <a:alpha val="40000"/>
                    </a:prstClr>
                  </a:outerShdw>
                </a:effectLst>
                <a:tableStyleId>{2D5ABB26-0587-4C30-8999-92F81FD0307C}</a:tableStyleId>
              </a:tblPr>
              <a:tblGrid>
                <a:gridCol w="1643074"/>
              </a:tblGrid>
              <a:tr h="365201">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6408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large will the storage be in ten years time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Just how much music do you need to listen to</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new technologies will catch on</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What is Beta, Mini-Disc and Zip Drive</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Should I get a SSD hard drive for my system</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Is Cloud Storage the future or not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5329" y="1142984"/>
            <a:ext cx="1499467"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85720" y="1107121"/>
            <a:ext cx="6858048" cy="5355312"/>
          </a:xfrm>
          <a:prstGeom prst="rect">
            <a:avLst/>
          </a:prstGeom>
        </p:spPr>
        <p:txBody>
          <a:bodyPr wrap="square">
            <a:spAutoFit/>
          </a:bodyPr>
          <a:lstStyle/>
          <a:p>
            <a:pPr marL="457200" indent="-457200">
              <a:buClr>
                <a:srgbClr val="00B050"/>
              </a:buClr>
              <a:buFont typeface="Wingdings 3" pitchFamily="18" charset="2"/>
              <a:buChar char=""/>
            </a:pPr>
            <a:r>
              <a:rPr lang="en-US" dirty="0" smtClean="0">
                <a:latin typeface="Arial" pitchFamily="34" charset="0"/>
                <a:cs typeface="Arial" pitchFamily="34" charset="0"/>
              </a:rPr>
              <a:t>This chapter covers many forms of </a:t>
            </a:r>
            <a:r>
              <a:rPr lang="en-US" b="1" dirty="0" smtClean="0">
                <a:latin typeface="Arial" pitchFamily="34" charset="0"/>
                <a:cs typeface="Arial" pitchFamily="34" charset="0"/>
              </a:rPr>
              <a:t>secondary </a:t>
            </a:r>
            <a:r>
              <a:rPr lang="en-US" dirty="0" smtClean="0">
                <a:latin typeface="Arial" pitchFamily="34" charset="0"/>
                <a:cs typeface="Arial" pitchFamily="34" charset="0"/>
              </a:rPr>
              <a:t>storage and compares the advantages and disadvantages of each type. In Chapter 1 you learnt  about the primary memory, known as RAM and ROM. We will consider a number of storage devices later but first it is important to consider why we need to back up data using these devices and also how data is accessed.</a:t>
            </a:r>
          </a:p>
          <a:p>
            <a:pPr marL="457200" indent="-457200">
              <a:buClr>
                <a:srgbClr val="00B050"/>
              </a:buClr>
              <a:buFont typeface="Wingdings 3" pitchFamily="18" charset="2"/>
              <a:buChar char=""/>
            </a:pPr>
            <a:r>
              <a:rPr lang="en-US" b="1" dirty="0" smtClean="0">
                <a:latin typeface="Arial" pitchFamily="34" charset="0"/>
                <a:cs typeface="Arial" pitchFamily="34" charset="0"/>
              </a:rPr>
              <a:t>Backing up</a:t>
            </a:r>
            <a:r>
              <a:rPr lang="en-US" dirty="0" smtClean="0">
                <a:latin typeface="Arial" pitchFamily="34" charset="0"/>
                <a:cs typeface="Arial" pitchFamily="34" charset="0"/>
              </a:rPr>
              <a:t> refers to the copying of files/data to a different medium (disk, tape, flash drive etc.) is case of a problem with the main secondary storage device. Backing up files and data on a regular basis is seen as good computing practice and many computer systems can be set up to backup up files automatically on a regular basis. An example would be the use of magnetic tapes to back up internet servers regularly, or cloud storage companies using magnetic tape of hard disk drives to back up clients’ data on a regular basis.</a:t>
            </a:r>
            <a:endParaRPr lang="en-GB" dirty="0" smtClean="0">
              <a:latin typeface="Arial" pitchFamily="34" charset="0"/>
              <a:cs typeface="Arial" pitchFamily="34" charset="0"/>
            </a:endParaRPr>
          </a:p>
          <a:p>
            <a:pPr marL="457200" indent="-457200">
              <a:buClr>
                <a:srgbClr val="00B050"/>
              </a:buClr>
              <a:buFont typeface="Wingdings 3" pitchFamily="18" charset="2"/>
              <a:buChar char=""/>
            </a:pPr>
            <a:r>
              <a:rPr lang="en-GB" dirty="0" smtClean="0">
                <a:latin typeface="Arial" pitchFamily="34" charset="0"/>
                <a:cs typeface="Arial" pitchFamily="34" charset="0"/>
              </a:rPr>
              <a:t>The backups are often stored in a different place to the main storage. This is in case of fire or some other situation that could lead to irretrievable loss of key data/files.</a:t>
            </a:r>
            <a:endParaRPr lang="en-US" dirty="0" smtClean="0">
              <a:latin typeface="Arial" pitchFamily="34" charset="0"/>
              <a:cs typeface="Arial" pitchFamily="34" charset="0"/>
            </a:endParaRPr>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44</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1406" y="44624"/>
            <a:ext cx="7750644" cy="625434"/>
          </a:xfrm>
        </p:spPr>
        <p:txBody>
          <a:bodyPr>
            <a:noAutofit/>
          </a:bodyPr>
          <a:lstStyle/>
          <a:p>
            <a:r>
              <a:rPr lang="en-GB" sz="4000" dirty="0" smtClean="0"/>
              <a:t>3.1 – Why Backup Data?</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014284069"/>
              </p:ext>
            </p:extLst>
          </p:nvPr>
        </p:nvGraphicFramePr>
        <p:xfrm>
          <a:off x="7215207" y="1142984"/>
          <a:ext cx="1643074" cy="5429288"/>
        </p:xfrm>
        <a:graphic>
          <a:graphicData uri="http://schemas.openxmlformats.org/drawingml/2006/table">
            <a:tbl>
              <a:tblPr firstRow="1" firstCol="1" lastRow="1" lastCol="1" bandRow="1" bandCol="1">
                <a:effectLst>
                  <a:outerShdw blurRad="101600" dist="38100" dir="2700000" sx="101000" sy="101000" algn="tl" rotWithShape="0">
                    <a:prstClr val="black">
                      <a:alpha val="40000"/>
                    </a:prstClr>
                  </a:outerShdw>
                </a:effectLst>
                <a:tableStyleId>{2D5ABB26-0587-4C30-8999-92F81FD0307C}</a:tableStyleId>
              </a:tblPr>
              <a:tblGrid>
                <a:gridCol w="1643074"/>
              </a:tblGrid>
              <a:tr h="365201">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6408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large will the storage be in ten years time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Just how much music do you need to listen to</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new technologies will catch on</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What is Beta, Mini-Disc and Zip Drive</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Should I get a SSD hard drive for my system</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Is Cloud Storage the future or not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5329" y="1142984"/>
            <a:ext cx="1499467"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85720" y="1107121"/>
            <a:ext cx="6858048" cy="5262979"/>
          </a:xfrm>
          <a:prstGeom prst="rect">
            <a:avLst/>
          </a:prstGeom>
        </p:spPr>
        <p:txBody>
          <a:bodyPr wrap="square">
            <a:spAutoFit/>
          </a:bodyPr>
          <a:lstStyle/>
          <a:p>
            <a:pPr marL="339725" indent="-339725">
              <a:buClr>
                <a:srgbClr val="00B050"/>
              </a:buClr>
              <a:buFont typeface="Wingdings 3" pitchFamily="18" charset="2"/>
              <a:buChar char=""/>
            </a:pPr>
            <a:r>
              <a:rPr lang="en-US" sz="1600" dirty="0" smtClean="0">
                <a:latin typeface="Arial" pitchFamily="34" charset="0"/>
                <a:cs typeface="Arial" pitchFamily="34" charset="0"/>
              </a:rPr>
              <a:t>There are various reasons why backups are made. Some of the more common reasons are considered below:</a:t>
            </a:r>
          </a:p>
          <a:p>
            <a:pPr marL="574675" indent="-222250">
              <a:buClr>
                <a:srgbClr val="00B050"/>
              </a:buClr>
              <a:buFont typeface="Arial" pitchFamily="34" charset="0"/>
              <a:buChar char="•"/>
            </a:pPr>
            <a:r>
              <a:rPr lang="en-US" sz="1600" dirty="0" smtClean="0">
                <a:latin typeface="Arial" pitchFamily="34" charset="0"/>
                <a:cs typeface="Arial" pitchFamily="34" charset="0"/>
              </a:rPr>
              <a:t>To safeguard against loss of data due to the failure of the original secondary storage device; this could be due to hardware failure (e.g. head crash on a hard drive unit), problems caused by files being overwritten accidentally, (or otherwise), or possible corruption of files (i.e. caused by power surges).</a:t>
            </a:r>
          </a:p>
          <a:p>
            <a:pPr marL="574675" indent="-222250">
              <a:buClr>
                <a:srgbClr val="00B050"/>
              </a:buClr>
              <a:buFont typeface="Arial" pitchFamily="34" charset="0"/>
              <a:buChar char="•"/>
            </a:pPr>
            <a:r>
              <a:rPr lang="en-US" sz="1600" dirty="0" smtClean="0">
                <a:latin typeface="Arial" pitchFamily="34" charset="0"/>
                <a:cs typeface="Arial" pitchFamily="34" charset="0"/>
              </a:rPr>
              <a:t>To safeguard against damage caused by hackers. This may not be their intention (they may only want to gain access to the information for others purposes, e.g. to find personal information such as bank account details). However, the very act of hacking into files could cause problems such as corruption or data loss.</a:t>
            </a:r>
          </a:p>
          <a:p>
            <a:pPr marL="574675" indent="-222250">
              <a:buClr>
                <a:srgbClr val="00B050"/>
              </a:buClr>
              <a:buFont typeface="Arial" pitchFamily="34" charset="0"/>
              <a:buChar char="•"/>
            </a:pPr>
            <a:r>
              <a:rPr lang="en-US" sz="1600" dirty="0" smtClean="0">
                <a:latin typeface="Arial" pitchFamily="34" charset="0"/>
                <a:cs typeface="Arial" pitchFamily="34" charset="0"/>
              </a:rPr>
              <a:t>Backups are also made in case the files need to be used elsewhere; this protects the originals against the possible corruption or loss.</a:t>
            </a:r>
          </a:p>
          <a:p>
            <a:pPr marL="574675" indent="-222250">
              <a:buClr>
                <a:srgbClr val="00B050"/>
              </a:buClr>
              <a:buFont typeface="Arial" pitchFamily="34" charset="0"/>
              <a:buChar char="•"/>
            </a:pPr>
            <a:r>
              <a:rPr lang="en-US" sz="1600" dirty="0" smtClean="0">
                <a:latin typeface="Arial" pitchFamily="34" charset="0"/>
                <a:cs typeface="Arial" pitchFamily="34" charset="0"/>
              </a:rPr>
              <a:t>Backups don’t necessarily guard against the effect of a virus. The virus could attach itself to the files, which could mean that the backups are also affected. If the computer was ‘cleaned’ of the virus then the backup files are reloaded, there is a real risk that the virus could infect the computer system again. The best protection is not to get a virus in the first place.</a:t>
            </a:r>
          </a:p>
        </p:txBody>
      </p:sp>
      <p:sp>
        <p:nvSpPr>
          <p:cNvPr id="6" name="Round Same Side Corner Rectangle 5">
            <a:hlinkClick r:id="rId5" action="ppaction://hlinksldjump"/>
          </p:cNvPr>
          <p:cNvSpPr/>
          <p:nvPr/>
        </p:nvSpPr>
        <p:spPr>
          <a:xfrm>
            <a:off x="6953394" y="692696"/>
            <a:ext cx="642942" cy="357190"/>
          </a:xfrm>
          <a:prstGeom prst="round2SameRect">
            <a:avLst/>
          </a:prstGeom>
          <a:gradFill>
            <a:gsLst>
              <a:gs pos="0">
                <a:srgbClr val="002060"/>
              </a:gs>
              <a:gs pos="0">
                <a:srgbClr val="002060"/>
              </a:gs>
              <a:gs pos="50000">
                <a:schemeClr val="tx2">
                  <a:lumMod val="60000"/>
                  <a:lumOff val="40000"/>
                </a:schemeClr>
              </a:gs>
              <a:gs pos="70000">
                <a:schemeClr val="tx2">
                  <a:lumMod val="40000"/>
                  <a:lumOff val="60000"/>
                </a:schemeClr>
              </a:gs>
              <a:gs pos="100000">
                <a:schemeClr val="tx2">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44</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elements/1.1/"/>
    <ds:schemaRef ds:uri="http://purl.org/dc/terms/"/>
    <ds:schemaRef ds:uri="http://purl.org/dc/dcmityp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Enderoth</Template>
  <TotalTime>38527</TotalTime>
  <Words>6898</Words>
  <Application>Microsoft Office PowerPoint</Application>
  <PresentationFormat>On-screen Show (4:3)</PresentationFormat>
  <Paragraphs>725</Paragraphs>
  <Slides>51</Slides>
  <Notes>51</Notes>
  <HiddenSlides>0</HiddenSlides>
  <MMClips>6</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51</vt:i4>
      </vt:variant>
    </vt:vector>
  </HeadingPairs>
  <TitlesOfParts>
    <vt:vector size="60" baseType="lpstr">
      <vt:lpstr>Arial</vt:lpstr>
      <vt:lpstr>Calibri</vt:lpstr>
      <vt:lpstr>Courier New</vt:lpstr>
      <vt:lpstr>Lucida Sans Unicode</vt:lpstr>
      <vt:lpstr>Times New Roman</vt:lpstr>
      <vt:lpstr>Verdana</vt:lpstr>
      <vt:lpstr>Wingdings 2</vt:lpstr>
      <vt:lpstr>Wingdings 3</vt:lpstr>
      <vt:lpstr>Enderoth</vt:lpstr>
      <vt:lpstr>PowerPoint Presentation</vt:lpstr>
      <vt:lpstr>Assessment At A Glance</vt:lpstr>
      <vt:lpstr>Assessment objectives</vt:lpstr>
      <vt:lpstr>Grade Descriptors – A Grade</vt:lpstr>
      <vt:lpstr>Grade Descriptors – C Grade</vt:lpstr>
      <vt:lpstr>Grade Descriptors – F Grade</vt:lpstr>
      <vt:lpstr>3 – Assessment Objectives</vt:lpstr>
      <vt:lpstr>3.1 – What is Backing up of Data?</vt:lpstr>
      <vt:lpstr>3.1 – Why Backup Data?</vt:lpstr>
      <vt:lpstr>3.1 – Types of Access</vt:lpstr>
      <vt:lpstr>3.1 – Serial access</vt:lpstr>
      <vt:lpstr>3.1 – Serial access</vt:lpstr>
      <vt:lpstr>3.1 – Serial access - Example</vt:lpstr>
      <vt:lpstr>3.1 – Direct Access</vt:lpstr>
      <vt:lpstr>3.2 – Secondary Storage Media</vt:lpstr>
      <vt:lpstr>3.2 – Secondary Storage Media</vt:lpstr>
      <vt:lpstr>3.2 – Magnetic Storage Media</vt:lpstr>
      <vt:lpstr>3.2 – Magnetic Storage Media</vt:lpstr>
      <vt:lpstr>3.2 – Magnetic Storage Media</vt:lpstr>
      <vt:lpstr>3.2 – Magnetic Storage Media</vt:lpstr>
      <vt:lpstr>3.2 – Magnetic Storage Media</vt:lpstr>
      <vt:lpstr>3.2 – Magnetic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3.3 – Optical Storage Media</vt:lpstr>
      <vt:lpstr>3.4 – Solid State Storage Media</vt:lpstr>
      <vt:lpstr>3.4 – Solid State Storage Media</vt:lpstr>
      <vt:lpstr>3.4 – Solid State Storage Media</vt:lpstr>
      <vt:lpstr>3.4 – Memory Stick – Pen Drives</vt:lpstr>
      <vt:lpstr>3.4 – Memory Stick – Pen Drives</vt:lpstr>
      <vt:lpstr>3.4 – Flash Memory Cards</vt:lpstr>
      <vt:lpstr>3 – Glossary</vt:lpstr>
      <vt:lpstr>Exam Questions – Unit 03</vt:lpstr>
      <vt:lpstr>Exam Questions – Unit 03</vt:lpstr>
      <vt:lpstr>Exam Questions – Unit 03</vt:lpstr>
      <vt:lpstr>Exam Questions – Unit 03</vt:lpstr>
      <vt:lpstr>Exam Questions – Unit 03</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1502</cp:revision>
  <cp:lastPrinted>2014-01-22T18:25:48Z</cp:lastPrinted>
  <dcterms:created xsi:type="dcterms:W3CDTF">2008-03-12T11:01:44Z</dcterms:created>
  <dcterms:modified xsi:type="dcterms:W3CDTF">2017-06-09T07:20:52Z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